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300" r:id="rId3"/>
    <p:sldId id="257" r:id="rId4"/>
    <p:sldId id="288" r:id="rId5"/>
    <p:sldId id="258" r:id="rId6"/>
    <p:sldId id="259" r:id="rId7"/>
    <p:sldId id="260" r:id="rId8"/>
    <p:sldId id="298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304" r:id="rId19"/>
    <p:sldId id="270" r:id="rId20"/>
    <p:sldId id="271" r:id="rId21"/>
    <p:sldId id="272" r:id="rId22"/>
    <p:sldId id="275" r:id="rId23"/>
    <p:sldId id="273" r:id="rId24"/>
    <p:sldId id="274" r:id="rId25"/>
    <p:sldId id="276" r:id="rId26"/>
    <p:sldId id="277" r:id="rId27"/>
    <p:sldId id="278" r:id="rId28"/>
    <p:sldId id="279" r:id="rId29"/>
    <p:sldId id="280" r:id="rId30"/>
    <p:sldId id="281" r:id="rId31"/>
    <p:sldId id="289" r:id="rId32"/>
    <p:sldId id="290" r:id="rId33"/>
    <p:sldId id="292" r:id="rId34"/>
    <p:sldId id="282" r:id="rId35"/>
    <p:sldId id="294" r:id="rId36"/>
    <p:sldId id="293" r:id="rId37"/>
    <p:sldId id="291" r:id="rId38"/>
    <p:sldId id="283" r:id="rId39"/>
    <p:sldId id="295" r:id="rId40"/>
    <p:sldId id="296" r:id="rId41"/>
    <p:sldId id="297" r:id="rId42"/>
    <p:sldId id="284" r:id="rId43"/>
    <p:sldId id="285" r:id="rId44"/>
    <p:sldId id="286" r:id="rId45"/>
    <p:sldId id="301" r:id="rId46"/>
    <p:sldId id="302" r:id="rId47"/>
    <p:sldId id="287" r:id="rId48"/>
    <p:sldId id="299" r:id="rId49"/>
    <p:sldId id="303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2339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007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1439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419027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1376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2882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6280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9967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735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2677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5811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9066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3646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6643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2628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5300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466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343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Flagge_Deutschlands" TargetMode="External"/><Relationship Id="rId7" Type="http://schemas.openxmlformats.org/officeDocument/2006/relationships/hyperlink" Target="https://de.wikipedia.org/wiki/Baltic_Pipe#/media/Datei:Mapa_baltic-pipe-public-domain-PL.jpg" TargetMode="External"/><Relationship Id="rId2" Type="http://schemas.openxmlformats.org/officeDocument/2006/relationships/hyperlink" Target="https://www.dw.com/de/machtkampf-um-gasleitungen-nach-europa/a-578931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.wikipedia.org/wiki/Flagge_der_Slowakei" TargetMode="External"/><Relationship Id="rId5" Type="http://schemas.openxmlformats.org/officeDocument/2006/relationships/hyperlink" Target="https://de.wikipedia.org/wiki/Flagge_der_Ukraine" TargetMode="External"/><Relationship Id="rId4" Type="http://schemas.openxmlformats.org/officeDocument/2006/relationships/hyperlink" Target="https://de.wikipedia.org/wiki/Flagge_Polens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5101E6-7150-4931-924D-8D2F1C8616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22" b="3306"/>
          <a:stretch/>
        </p:blipFill>
        <p:spPr>
          <a:xfrm>
            <a:off x="0" y="10"/>
            <a:ext cx="12191979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DC35A28-BAF8-40D3-A227-1561450E1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24028" y="1112857"/>
            <a:ext cx="12191979" cy="4521985"/>
          </a:xfrm>
        </p:spPr>
        <p:txBody>
          <a:bodyPr>
            <a:normAutofit/>
          </a:bodyPr>
          <a:lstStyle/>
          <a:p>
            <a:r>
              <a:rPr lang="de-DE" sz="4400" b="0" dirty="0">
                <a:solidFill>
                  <a:schemeClr val="bg1"/>
                </a:solidFill>
              </a:rPr>
              <a:t>Interessenkonflikte</a:t>
            </a:r>
            <a:br>
              <a:rPr lang="de-DE" sz="4400" b="0" dirty="0">
                <a:solidFill>
                  <a:schemeClr val="bg1"/>
                </a:solidFill>
              </a:rPr>
            </a:br>
            <a:r>
              <a:rPr lang="de-DE" sz="4400" b="0" dirty="0">
                <a:solidFill>
                  <a:schemeClr val="bg1"/>
                </a:solidFill>
              </a:rPr>
              <a:t> innerhalb der EU </a:t>
            </a:r>
            <a:br>
              <a:rPr lang="de-DE" sz="4400" b="0" dirty="0">
                <a:solidFill>
                  <a:schemeClr val="bg1"/>
                </a:solidFill>
              </a:rPr>
            </a:br>
            <a:br>
              <a:rPr lang="de-DE" sz="4400" b="0" dirty="0">
                <a:solidFill>
                  <a:schemeClr val="bg1"/>
                </a:solidFill>
              </a:rPr>
            </a:br>
            <a:r>
              <a:rPr lang="de-DE" sz="4400" b="0" dirty="0">
                <a:solidFill>
                  <a:schemeClr val="bg1"/>
                </a:solidFill>
              </a:rPr>
              <a:t>anhand von Nord Stream 2 </a:t>
            </a:r>
            <a:br>
              <a:rPr lang="de-DE" sz="4400" b="0" dirty="0">
                <a:solidFill>
                  <a:schemeClr val="bg1"/>
                </a:solidFill>
              </a:rPr>
            </a:br>
            <a:br>
              <a:rPr lang="de-DE" sz="4400" b="0" dirty="0">
                <a:solidFill>
                  <a:schemeClr val="bg1"/>
                </a:solidFill>
              </a:rPr>
            </a:br>
            <a:r>
              <a:rPr lang="de-DE" sz="4400" b="0" dirty="0">
                <a:solidFill>
                  <a:schemeClr val="bg1"/>
                </a:solidFill>
              </a:rPr>
              <a:t>mit Fokus auf Polen</a:t>
            </a:r>
          </a:p>
        </p:txBody>
      </p:sp>
    </p:spTree>
    <p:extLst>
      <p:ext uri="{BB962C8B-B14F-4D97-AF65-F5344CB8AC3E}">
        <p14:creationId xmlns:p14="http://schemas.microsoft.com/office/powerpoint/2010/main" val="3675857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93C2AD-22A4-4BBF-8B0B-6D039850D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18161"/>
          </a:xfrm>
        </p:spPr>
        <p:txBody>
          <a:bodyPr/>
          <a:lstStyle/>
          <a:p>
            <a:r>
              <a:rPr lang="de-DE" dirty="0"/>
              <a:t>Energiepolitische Lage von Europa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B99AD1-AE8D-4E61-90EA-81B7969B5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8" y="1318161"/>
            <a:ext cx="10353762" cy="553983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de-DE" dirty="0">
              <a:effectLst/>
            </a:endParaRPr>
          </a:p>
          <a:p>
            <a:pPr>
              <a:buFontTx/>
              <a:buChar char="-"/>
            </a:pPr>
            <a:r>
              <a:rPr lang="de-DE" dirty="0">
                <a:effectLst/>
              </a:rPr>
              <a:t>66 Prozent des Gasbedarfes wird importiert</a:t>
            </a:r>
          </a:p>
          <a:p>
            <a:pPr>
              <a:buFontTx/>
              <a:buChar char="-"/>
            </a:pPr>
            <a:endParaRPr lang="de-DE" dirty="0">
              <a:effectLst/>
            </a:endParaRPr>
          </a:p>
          <a:p>
            <a:pPr>
              <a:buFontTx/>
              <a:buChar char="-"/>
            </a:pPr>
            <a:r>
              <a:rPr lang="de-DE" dirty="0">
                <a:effectLst/>
              </a:rPr>
              <a:t>1 Milliarde Euro pro Tag werden für Energieimporte ausgegeben</a:t>
            </a:r>
          </a:p>
          <a:p>
            <a:pPr marL="0" indent="0">
              <a:buNone/>
            </a:pPr>
            <a:endParaRPr lang="de-DE" dirty="0">
              <a:effectLst/>
            </a:endParaRPr>
          </a:p>
          <a:p>
            <a:pPr>
              <a:buFontTx/>
              <a:buChar char="-"/>
            </a:pPr>
            <a:r>
              <a:rPr lang="de-DE" dirty="0">
                <a:effectLst/>
              </a:rPr>
              <a:t>In Zukunft noch höhere Gasimporte</a:t>
            </a:r>
          </a:p>
          <a:p>
            <a:pPr>
              <a:buFontTx/>
              <a:buChar char="-"/>
            </a:pPr>
            <a:endParaRPr lang="de-DE" dirty="0">
              <a:effectLst/>
            </a:endParaRPr>
          </a:p>
          <a:p>
            <a:pPr>
              <a:buFontTx/>
              <a:buChar char="-"/>
            </a:pPr>
            <a:r>
              <a:rPr lang="de-DE" dirty="0">
                <a:effectLst/>
              </a:rPr>
              <a:t>Jener Umstand macht die EU anfällig für politischen Druck von Energieversorgungsländern wie Russland</a:t>
            </a:r>
            <a:endParaRPr lang="de-DE" sz="1000" dirty="0">
              <a:effectLst/>
            </a:endParaRPr>
          </a:p>
          <a:p>
            <a:pPr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8048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021E41-2BB0-43C0-94CC-85DD9CFA2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6321"/>
          </a:xfrm>
        </p:spPr>
        <p:txBody>
          <a:bodyPr/>
          <a:lstStyle/>
          <a:p>
            <a:r>
              <a:rPr lang="de-DE" dirty="0"/>
              <a:t>Deutschland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91EAD4-B182-4B7A-AAC3-5D113958C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1326321"/>
            <a:ext cx="10353762" cy="3695136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/>
              <a:t>Großer Befürworter und Schützer von Nord Stream 2</a:t>
            </a:r>
          </a:p>
          <a:p>
            <a:pPr>
              <a:buFontTx/>
              <a:buChar char="-"/>
            </a:pPr>
            <a:endParaRPr lang="de-DE" dirty="0"/>
          </a:p>
          <a:p>
            <a:pPr>
              <a:buFontTx/>
              <a:buChar char="-"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9E86292-A4EE-47A1-9163-A75484516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168" y="2475340"/>
            <a:ext cx="3882866" cy="254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69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6E28C6-DA07-4312-9A09-307E25B73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6321"/>
          </a:xfrm>
        </p:spPr>
        <p:txBody>
          <a:bodyPr/>
          <a:lstStyle/>
          <a:p>
            <a:r>
              <a:rPr lang="de-DE" dirty="0"/>
              <a:t>Wirtschaft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CAD20C-49AD-4376-A3BE-74861027A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757" y="1076939"/>
            <a:ext cx="10812483" cy="57810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>
                <a:effectLst/>
              </a:rPr>
              <a:t> Deutsche Wirtschaftsinteressen sind der Grund für Nord Stream 2</a:t>
            </a:r>
            <a:endParaRPr lang="de-DE" sz="2800" dirty="0">
              <a:effectLst/>
            </a:endParaRPr>
          </a:p>
          <a:p>
            <a:pPr marL="0" indent="0">
              <a:buNone/>
            </a:pPr>
            <a:endParaRPr lang="de-DE" sz="2800" dirty="0">
              <a:effectLst/>
            </a:endParaRPr>
          </a:p>
          <a:p>
            <a:pPr marL="0" indent="0">
              <a:buNone/>
            </a:pPr>
            <a:r>
              <a:rPr lang="de-DE" sz="2800" dirty="0">
                <a:effectLst/>
              </a:rPr>
              <a:t>Versorgungssicherheit:</a:t>
            </a:r>
          </a:p>
          <a:p>
            <a:pPr>
              <a:buFontTx/>
              <a:buChar char="-"/>
            </a:pPr>
            <a:r>
              <a:rPr lang="de-DE" dirty="0">
                <a:effectLst/>
              </a:rPr>
              <a:t>Essentiell für die moderne Wirtschaft </a:t>
            </a:r>
          </a:p>
          <a:p>
            <a:pPr>
              <a:buFontTx/>
              <a:buChar char="-"/>
            </a:pPr>
            <a:r>
              <a:rPr lang="de-DE" dirty="0">
                <a:effectLst/>
              </a:rPr>
              <a:t>Essentiell für modernes Leben</a:t>
            </a:r>
            <a:endParaRPr lang="de-DE" sz="1000" dirty="0">
              <a:effectLst/>
            </a:endParaRPr>
          </a:p>
          <a:p>
            <a:pPr>
              <a:buFontTx/>
              <a:buChar char="-"/>
            </a:pPr>
            <a:r>
              <a:rPr lang="de-DE" dirty="0">
                <a:effectLst/>
              </a:rPr>
              <a:t>Kann nur durch erhöhten Gasimport gesichert werden </a:t>
            </a:r>
          </a:p>
          <a:p>
            <a:pPr>
              <a:buFontTx/>
              <a:buChar char="-"/>
            </a:pPr>
            <a:endParaRPr lang="de-DE" sz="2800" dirty="0">
              <a:effectLst/>
            </a:endParaRPr>
          </a:p>
          <a:p>
            <a:pPr marL="0" indent="0">
              <a:buNone/>
            </a:pPr>
            <a:r>
              <a:rPr lang="de-DE" sz="2800" dirty="0">
                <a:effectLst/>
              </a:rPr>
              <a:t>Preisstabilität:</a:t>
            </a:r>
          </a:p>
          <a:p>
            <a:pPr>
              <a:buFontTx/>
              <a:buChar char="-"/>
            </a:pPr>
            <a:r>
              <a:rPr lang="de-DE" dirty="0">
                <a:effectLst/>
              </a:rPr>
              <a:t>Bevölkerung und Wirtschaft soll nicht durch hohe Energiekosten belastet werden</a:t>
            </a:r>
          </a:p>
          <a:p>
            <a:pPr>
              <a:buFontTx/>
              <a:buChar char="-"/>
            </a:pPr>
            <a:r>
              <a:rPr lang="de-DE" dirty="0">
                <a:effectLst/>
              </a:rPr>
              <a:t>Gas aus Nord Stream 2 ist günstiger als Alternativen </a:t>
            </a:r>
          </a:p>
          <a:p>
            <a:pPr>
              <a:buFontTx/>
              <a:buChar char="-"/>
            </a:pPr>
            <a:r>
              <a:rPr lang="de-DE" dirty="0">
                <a:effectLst/>
              </a:rPr>
              <a:t>Nord Stream 2 wird Gaspreis um 13% senken</a:t>
            </a:r>
          </a:p>
          <a:p>
            <a:pPr>
              <a:buFontTx/>
              <a:buChar char="-"/>
            </a:pPr>
            <a:endParaRPr lang="de-DE" dirty="0">
              <a:effectLst/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2053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CF5578-319E-43C3-B942-9AA5D041E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6321"/>
          </a:xfrm>
        </p:spPr>
        <p:txBody>
          <a:bodyPr/>
          <a:lstStyle/>
          <a:p>
            <a:r>
              <a:rPr lang="de-DE" dirty="0"/>
              <a:t>Politik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FC0440-0AFE-418C-A94C-8FC469D22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168" y="1326321"/>
            <a:ext cx="10931841" cy="545077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e-DE" dirty="0">
                <a:effectLst/>
              </a:rPr>
              <a:t>Deutsche Politik wird nicht von Nord Stream 2 abrücken</a:t>
            </a:r>
            <a:endParaRPr lang="de-DE" dirty="0"/>
          </a:p>
          <a:p>
            <a:pPr>
              <a:buFontTx/>
              <a:buChar char="-"/>
            </a:pPr>
            <a:endParaRPr lang="de-DE" dirty="0"/>
          </a:p>
          <a:p>
            <a:pPr>
              <a:buFontTx/>
              <a:buChar char="-"/>
            </a:pPr>
            <a:r>
              <a:rPr lang="de-DE" dirty="0"/>
              <a:t>Russland ist ein verlässlicher Partner </a:t>
            </a:r>
            <a:endParaRPr lang="de-DE" dirty="0">
              <a:effectLst/>
            </a:endParaRPr>
          </a:p>
          <a:p>
            <a:pPr>
              <a:buFontTx/>
              <a:buChar char="-"/>
            </a:pPr>
            <a:endParaRPr lang="de-DE" dirty="0">
              <a:effectLst/>
            </a:endParaRPr>
          </a:p>
          <a:p>
            <a:pPr>
              <a:buFontTx/>
              <a:buChar char="-"/>
            </a:pPr>
            <a:r>
              <a:rPr lang="de-DE" dirty="0">
                <a:effectLst/>
              </a:rPr>
              <a:t>Zweiseitige Abhängigkeit zwischen EU und Russland</a:t>
            </a:r>
          </a:p>
          <a:p>
            <a:pPr>
              <a:buFontTx/>
              <a:buChar char="-"/>
            </a:pPr>
            <a:endParaRPr lang="de-DE" dirty="0">
              <a:effectLst/>
            </a:endParaRPr>
          </a:p>
          <a:p>
            <a:pPr>
              <a:buFontTx/>
              <a:buChar char="-"/>
            </a:pPr>
            <a:r>
              <a:rPr lang="de-DE" dirty="0">
                <a:effectLst/>
              </a:rPr>
              <a:t>Sorgen anderer Länder werden wahrgenommen und Lösungen werden gesucht</a:t>
            </a:r>
            <a:endParaRPr lang="de-DE" sz="1000" dirty="0">
              <a:effectLst/>
            </a:endParaRPr>
          </a:p>
          <a:p>
            <a:pPr marL="0" indent="0">
              <a:buNone/>
            </a:pPr>
            <a:endParaRPr lang="de-D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7043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A2FDD0-6489-4793-97DC-E6AC2C172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6321"/>
          </a:xfrm>
        </p:spPr>
        <p:txBody>
          <a:bodyPr/>
          <a:lstStyle/>
          <a:p>
            <a:r>
              <a:rPr lang="de-DE" dirty="0"/>
              <a:t>Umwelt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FAF5FA-7FEA-4032-BC93-147C8EB07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449" y="1106627"/>
            <a:ext cx="11387750" cy="55316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2800" dirty="0"/>
              <a:t>Klima</a:t>
            </a:r>
          </a:p>
          <a:p>
            <a:pPr marL="0" indent="0">
              <a:buNone/>
            </a:pPr>
            <a:endParaRPr lang="de-DE" sz="2800" dirty="0"/>
          </a:p>
          <a:p>
            <a:pPr marL="0" indent="0">
              <a:buNone/>
            </a:pPr>
            <a:r>
              <a:rPr lang="de-DE" dirty="0">
                <a:effectLst/>
              </a:rPr>
              <a:t>- </a:t>
            </a:r>
            <a:r>
              <a:rPr lang="de-DE" dirty="0"/>
              <a:t>Kohleausstieg macht nur Sinn, wenn Kohle durch umweltfreundliche Energieträger ersetzt wird</a:t>
            </a:r>
            <a:r>
              <a:rPr lang="de-DE" dirty="0">
                <a:effectLst/>
              </a:rPr>
              <a:t> </a:t>
            </a:r>
          </a:p>
          <a:p>
            <a:pPr marL="0" indent="0">
              <a:buNone/>
            </a:pPr>
            <a:endParaRPr lang="de-DE" dirty="0">
              <a:effectLst/>
            </a:endParaRPr>
          </a:p>
          <a:p>
            <a:pPr marL="0" indent="0">
              <a:buNone/>
            </a:pPr>
            <a:r>
              <a:rPr lang="de-DE" dirty="0">
                <a:effectLst/>
              </a:rPr>
              <a:t>- Gas ist klimafreundliche Kohlesubstitution </a:t>
            </a:r>
          </a:p>
          <a:p>
            <a:pPr marL="0" indent="0">
              <a:buNone/>
            </a:pPr>
            <a:endParaRPr lang="de-DE" dirty="0">
              <a:effectLst/>
            </a:endParaRPr>
          </a:p>
          <a:p>
            <a:pPr marL="0" indent="0">
              <a:buNone/>
            </a:pPr>
            <a:r>
              <a:rPr lang="de-DE" dirty="0">
                <a:effectLst/>
              </a:rPr>
              <a:t>- Jährlich könnten 14 % der CO</a:t>
            </a:r>
            <a:r>
              <a:rPr lang="de-DE" baseline="-25000" dirty="0">
                <a:effectLst/>
              </a:rPr>
              <a:t>2</a:t>
            </a:r>
            <a:r>
              <a:rPr lang="de-DE" dirty="0">
                <a:effectLst/>
              </a:rPr>
              <a:t> Emissionen der europäischen Union eingespart werden</a:t>
            </a:r>
            <a:endParaRPr lang="de-DE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67068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F64A9E-817E-4012-A024-1FEBD3CA9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1326321"/>
            <a:ext cx="10659324" cy="4761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800" dirty="0"/>
              <a:t>Bauumfeld</a:t>
            </a:r>
          </a:p>
          <a:p>
            <a:pPr>
              <a:buFontTx/>
              <a:buChar char="-"/>
            </a:pPr>
            <a:endParaRPr lang="de-DE" dirty="0"/>
          </a:p>
          <a:p>
            <a:pPr>
              <a:buFontTx/>
              <a:buChar char="-"/>
            </a:pPr>
            <a:r>
              <a:rPr lang="de-DE" dirty="0"/>
              <a:t>Verläuft durch Naturschutzgebiete</a:t>
            </a:r>
            <a:r>
              <a:rPr lang="de-DE" dirty="0">
                <a:effectLst/>
              </a:rPr>
              <a:t> </a:t>
            </a:r>
          </a:p>
          <a:p>
            <a:pPr>
              <a:buFontTx/>
              <a:buChar char="-"/>
            </a:pPr>
            <a:endParaRPr lang="de-DE" dirty="0">
              <a:effectLst/>
            </a:endParaRPr>
          </a:p>
          <a:p>
            <a:pPr>
              <a:buFontTx/>
              <a:buChar char="-"/>
            </a:pPr>
            <a:r>
              <a:rPr lang="de-DE" dirty="0">
                <a:effectLst/>
              </a:rPr>
              <a:t>G</a:t>
            </a:r>
            <a:r>
              <a:rPr lang="de-DE" dirty="0"/>
              <a:t>eschützte Lebensräume werden zerstört (</a:t>
            </a:r>
            <a:r>
              <a:rPr lang="de-DE" dirty="0" err="1">
                <a:effectLst/>
              </a:rPr>
              <a:t>Makrophytenbestände</a:t>
            </a:r>
            <a:r>
              <a:rPr lang="de-DE" dirty="0">
                <a:effectLst/>
              </a:rPr>
              <a:t> und Steinriffe) </a:t>
            </a:r>
            <a:endParaRPr lang="de-DE" sz="1000" dirty="0">
              <a:effectLst/>
            </a:endParaRPr>
          </a:p>
          <a:p>
            <a:pPr marL="0" indent="0">
              <a:buNone/>
            </a:pPr>
            <a:endParaRPr lang="de-DE" dirty="0">
              <a:effectLst/>
            </a:endParaRPr>
          </a:p>
          <a:p>
            <a:pPr>
              <a:buFontTx/>
              <a:buChar char="-"/>
            </a:pPr>
            <a:r>
              <a:rPr lang="de-DE" dirty="0">
                <a:effectLst/>
              </a:rPr>
              <a:t>bioverfügbarer Phosphor wird freigesetzt </a:t>
            </a:r>
            <a:endParaRPr lang="de-DE" sz="1000" dirty="0">
              <a:effectLst/>
            </a:endParaRPr>
          </a:p>
          <a:p>
            <a:pPr>
              <a:buFontTx/>
              <a:buChar char="-"/>
            </a:pPr>
            <a:endParaRPr lang="de-DE" sz="1000" dirty="0">
              <a:effectLst/>
            </a:endParaRPr>
          </a:p>
          <a:p>
            <a:pPr>
              <a:buFontTx/>
              <a:buChar char="-"/>
            </a:pPr>
            <a:endParaRPr lang="de-DE" dirty="0">
              <a:effectLst/>
            </a:endParaRPr>
          </a:p>
          <a:p>
            <a:pPr>
              <a:buFontTx/>
              <a:buChar char="-"/>
            </a:pPr>
            <a:r>
              <a:rPr lang="de-DE" dirty="0">
                <a:effectLst/>
              </a:rPr>
              <a:t>Sauerstoffarme Todeszone am Meeresgrund durch Algenwachstum</a:t>
            </a:r>
            <a:endParaRPr lang="de-DE" sz="10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6BC9AF5-5A0B-4244-AE06-BB238D0DA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8" y="106582"/>
            <a:ext cx="10353761" cy="1326321"/>
          </a:xfrm>
        </p:spPr>
        <p:txBody>
          <a:bodyPr/>
          <a:lstStyle/>
          <a:p>
            <a:r>
              <a:rPr lang="de-DE" dirty="0"/>
              <a:t>Umwelt</a:t>
            </a:r>
          </a:p>
        </p:txBody>
      </p:sp>
    </p:spTree>
    <p:extLst>
      <p:ext uri="{BB962C8B-B14F-4D97-AF65-F5344CB8AC3E}">
        <p14:creationId xmlns:p14="http://schemas.microsoft.com/office/powerpoint/2010/main" val="3210403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4CBD54-CAC3-41D5-82CB-BE270D02E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9724" y="1581432"/>
            <a:ext cx="9907831" cy="3695136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effectLst/>
              </a:rPr>
              <a:t>Warschau ist fest dazu entschlossen Nord Stream 2, wenn möglich, zu verhindern.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775B754-E6B3-4277-98F4-F210D2ECC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/>
          <a:p>
            <a:r>
              <a:rPr lang="de-DE" dirty="0"/>
              <a:t>Polen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1C051E9-B649-4BF0-8910-1314E9738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508" y="2730451"/>
            <a:ext cx="3834334" cy="254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93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C4AE8B-B3CD-4E25-BFE8-7F9D8C703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234" y="1134163"/>
            <a:ext cx="10961530" cy="54625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- Nord Stream 2 verhindert Einnahmen durch Transitgebühren</a:t>
            </a:r>
          </a:p>
          <a:p>
            <a:pPr marL="0" indent="0">
              <a:buNone/>
            </a:pPr>
            <a:endParaRPr lang="de-DE" dirty="0">
              <a:effectLst/>
            </a:endParaRPr>
          </a:p>
          <a:p>
            <a:pPr marL="0" indent="0">
              <a:buNone/>
            </a:pPr>
            <a:r>
              <a:rPr lang="de-DE" dirty="0">
                <a:effectLst/>
              </a:rPr>
              <a:t>- Swinemünde und Stettin werden in ihrer Entwicklung behindert</a:t>
            </a:r>
          </a:p>
          <a:p>
            <a:pPr marL="0" indent="0">
              <a:buNone/>
            </a:pPr>
            <a:endParaRPr lang="de-DE" dirty="0">
              <a:effectLst/>
            </a:endParaRPr>
          </a:p>
          <a:p>
            <a:pPr marL="0" indent="0">
              <a:buNone/>
            </a:pPr>
            <a:r>
              <a:rPr lang="de-DE" dirty="0">
                <a:effectLst/>
              </a:rPr>
              <a:t>- Die Baltic Pipe und polnische Gasproduktion werden unter Druck gesetzt </a:t>
            </a:r>
            <a:endParaRPr lang="de-DE" sz="1000" dirty="0">
              <a:effectLst/>
            </a:endParaRPr>
          </a:p>
          <a:p>
            <a:pPr marL="0" indent="0">
              <a:buNone/>
            </a:pPr>
            <a:endParaRPr lang="de-DE" dirty="0">
              <a:effectLst/>
            </a:endParaRPr>
          </a:p>
          <a:p>
            <a:pPr marL="0" indent="0">
              <a:buNone/>
            </a:pPr>
            <a:r>
              <a:rPr lang="de-DE" dirty="0">
                <a:effectLst/>
              </a:rPr>
              <a:t>- Gas aus Nord Stream 2 ist billiger als polnische Alternativen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AAFFFAB-9035-48A2-A611-C9D7D888A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234" y="0"/>
            <a:ext cx="10353761" cy="1326321"/>
          </a:xfrm>
        </p:spPr>
        <p:txBody>
          <a:bodyPr/>
          <a:lstStyle/>
          <a:p>
            <a:r>
              <a:rPr lang="de-DE" dirty="0"/>
              <a:t>Wirtschaft</a:t>
            </a:r>
          </a:p>
        </p:txBody>
      </p:sp>
    </p:spTree>
    <p:extLst>
      <p:ext uri="{BB962C8B-B14F-4D97-AF65-F5344CB8AC3E}">
        <p14:creationId xmlns:p14="http://schemas.microsoft.com/office/powerpoint/2010/main" val="3847175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B6ECD54-C92E-4D64-841D-FCAD48FA0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282" y="356967"/>
            <a:ext cx="9493436" cy="614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68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B53B47-1C7C-4855-8532-24099AEB6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445" y="1326321"/>
            <a:ext cx="10353761" cy="553167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e-DE" dirty="0"/>
              <a:t>Russland kann Druck auf europäische Union ausüben</a:t>
            </a:r>
          </a:p>
          <a:p>
            <a:pPr>
              <a:buFontTx/>
              <a:buChar char="-"/>
            </a:pPr>
            <a:endParaRPr lang="de-DE" dirty="0"/>
          </a:p>
          <a:p>
            <a:pPr>
              <a:buFontTx/>
              <a:buChar char="-"/>
            </a:pPr>
            <a:r>
              <a:rPr lang="de-DE" dirty="0"/>
              <a:t>Schwächung der polnischen Position innerhalb der europäischen Energiepolitik durch Verdrängung polnischer Firmen</a:t>
            </a:r>
            <a:endParaRPr lang="de-DE" dirty="0">
              <a:effectLst/>
            </a:endParaRPr>
          </a:p>
          <a:p>
            <a:pPr>
              <a:buFontTx/>
              <a:buChar char="-"/>
            </a:pPr>
            <a:endParaRPr lang="de-DE" dirty="0">
              <a:effectLst/>
            </a:endParaRPr>
          </a:p>
          <a:p>
            <a:pPr>
              <a:buFontTx/>
              <a:buChar char="-"/>
            </a:pPr>
            <a:r>
              <a:rPr lang="de-DE" dirty="0">
                <a:effectLst/>
              </a:rPr>
              <a:t>Auslieferung der Ukraine an Russland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>
              <a:buFontTx/>
              <a:buChar char="-"/>
            </a:pPr>
            <a:r>
              <a:rPr lang="de-DE" dirty="0"/>
              <a:t>Russische Einnahmen aus Nord Stream 2 werden in Rüstungskomplex geleitet</a:t>
            </a:r>
          </a:p>
          <a:p>
            <a:pPr>
              <a:buFontTx/>
              <a:buChar char="-"/>
            </a:pPr>
            <a:endParaRPr lang="de-DE" sz="1000" dirty="0">
              <a:effectLst/>
            </a:endParaRPr>
          </a:p>
          <a:p>
            <a:pPr marL="0" indent="0">
              <a:buNone/>
            </a:pPr>
            <a:endParaRPr lang="de-DE" sz="1000" dirty="0">
              <a:effectLst/>
            </a:endParaRPr>
          </a:p>
          <a:p>
            <a:pPr>
              <a:buFontTx/>
              <a:buChar char="-"/>
            </a:pP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396DC2A-E4D3-4F52-8CEE-FA29FEB39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0"/>
            <a:ext cx="10353761" cy="1326321"/>
          </a:xfrm>
        </p:spPr>
        <p:txBody>
          <a:bodyPr/>
          <a:lstStyle/>
          <a:p>
            <a:r>
              <a:rPr lang="de-DE" dirty="0"/>
              <a:t>Politik</a:t>
            </a:r>
          </a:p>
        </p:txBody>
      </p:sp>
    </p:spTree>
    <p:extLst>
      <p:ext uri="{BB962C8B-B14F-4D97-AF65-F5344CB8AC3E}">
        <p14:creationId xmlns:p14="http://schemas.microsoft.com/office/powerpoint/2010/main" val="2278035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2A9AB8-A27F-4E99-A8B9-E5E641BE0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Ziel der Arbeit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21FB01-8497-4916-9FD5-C3E4F1AA8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Überprüfung folgender Hypothese:</a:t>
            </a:r>
          </a:p>
          <a:p>
            <a:pPr marL="0" indent="0">
              <a:buNone/>
            </a:pPr>
            <a:endParaRPr lang="de-DE" dirty="0">
              <a:effectLst/>
            </a:endParaRPr>
          </a:p>
          <a:p>
            <a:pPr marL="0" indent="0">
              <a:buNone/>
            </a:pPr>
            <a:r>
              <a:rPr lang="de-DE" dirty="0">
                <a:effectLst/>
              </a:rPr>
              <a:t>Nord Stream 2 ist hauptsächlich aufgrund von wirtschaftlichen Interessenskonflikten zwischen Deutschland auf der einen Seite und Polen, Slowakei und der Ukraine auf der anderen Seite umstritten. </a:t>
            </a:r>
          </a:p>
          <a:p>
            <a:pPr marL="0" indent="0">
              <a:buNone/>
            </a:pPr>
            <a:endParaRPr lang="de-DE" dirty="0">
              <a:effectLst/>
            </a:endParaRPr>
          </a:p>
          <a:p>
            <a:pPr marL="0" indent="0">
              <a:buNone/>
            </a:pPr>
            <a:r>
              <a:rPr lang="de-DE" dirty="0">
                <a:effectLst/>
              </a:rPr>
              <a:t>Dieser Konflikt wirkt sich negativ auf die gemeinsame europäische Energie-Politik aus.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1612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05A3F8-3444-4848-8821-8B79838F8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1" cy="3695136"/>
          </a:xfrm>
        </p:spPr>
        <p:txBody>
          <a:bodyPr/>
          <a:lstStyle/>
          <a:p>
            <a:pPr>
              <a:buFontTx/>
              <a:buChar char="-"/>
            </a:pPr>
            <a:endParaRPr lang="de-DE" dirty="0">
              <a:effectLst/>
            </a:endParaRPr>
          </a:p>
          <a:p>
            <a:pPr>
              <a:buFontTx/>
              <a:buChar char="-"/>
            </a:pPr>
            <a:r>
              <a:rPr lang="de-DE" dirty="0">
                <a:effectLst/>
              </a:rPr>
              <a:t>Niedrigere Fangquoten für polnische Fischer</a:t>
            </a:r>
          </a:p>
          <a:p>
            <a:pPr>
              <a:buFontTx/>
              <a:buChar char="-"/>
            </a:pPr>
            <a:endParaRPr lang="de-DE" dirty="0">
              <a:effectLst/>
            </a:endParaRPr>
          </a:p>
          <a:p>
            <a:pPr>
              <a:buFontTx/>
              <a:buChar char="-"/>
            </a:pPr>
            <a:r>
              <a:rPr lang="de-DE" dirty="0">
                <a:effectLst/>
              </a:rPr>
              <a:t>Gefahr durch Munition aus dem 2. Weltkrieg</a:t>
            </a:r>
            <a:endParaRPr lang="de-DE" sz="100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06FD512-DEB6-400E-A37C-4842990DB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0"/>
            <a:ext cx="10353761" cy="1326321"/>
          </a:xfrm>
        </p:spPr>
        <p:txBody>
          <a:bodyPr/>
          <a:lstStyle/>
          <a:p>
            <a:r>
              <a:rPr lang="de-DE" dirty="0"/>
              <a:t>Umwelt</a:t>
            </a:r>
          </a:p>
        </p:txBody>
      </p:sp>
    </p:spTree>
    <p:extLst>
      <p:ext uri="{BB962C8B-B14F-4D97-AF65-F5344CB8AC3E}">
        <p14:creationId xmlns:p14="http://schemas.microsoft.com/office/powerpoint/2010/main" val="1201409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C87E97-0AAC-4D1B-A11F-24D3A6215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1605" y="1581432"/>
            <a:ext cx="9515945" cy="3695136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effectLst/>
              </a:rPr>
              <a:t>Die Slowakei kann auf Grund der negativen wirtschaftlichen Auswirkungen nicht objektiv auf Nord Stream 2 schauen und ist Gegner von Nord Stream 2.</a:t>
            </a:r>
            <a:endParaRPr lang="de-DE" sz="100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4EE8D68-BB14-4F8C-955F-BFCDCA61A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789" y="0"/>
            <a:ext cx="10353761" cy="1326321"/>
          </a:xfrm>
        </p:spPr>
        <p:txBody>
          <a:bodyPr/>
          <a:lstStyle/>
          <a:p>
            <a:r>
              <a:rPr lang="de-DE" dirty="0"/>
              <a:t>Slowakei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EBB140D-E24B-49DB-8654-F67ED24A0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502" y="2938841"/>
            <a:ext cx="3834334" cy="254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52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66CB6C-1F5B-46FE-B905-750DD98A4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485" y="1555668"/>
            <a:ext cx="10031001" cy="565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>
                <a:effectLst/>
              </a:rPr>
              <a:t>Negative Auswirkungen:</a:t>
            </a:r>
            <a:endParaRPr lang="de-DE" dirty="0">
              <a:effectLst/>
            </a:endParaRPr>
          </a:p>
          <a:p>
            <a:pPr>
              <a:buFontTx/>
              <a:buChar char="-"/>
            </a:pPr>
            <a:endParaRPr lang="de-DE" dirty="0">
              <a:effectLst/>
            </a:endParaRPr>
          </a:p>
          <a:p>
            <a:pPr>
              <a:buFontTx/>
              <a:buChar char="-"/>
            </a:pPr>
            <a:r>
              <a:rPr lang="de-DE" dirty="0">
                <a:effectLst/>
              </a:rPr>
              <a:t>Bratislav verliert etwa 903,52 Millionen US-Dollar jährlich, wenn kein Gas mehr durch die Slowakei geleitet wird</a:t>
            </a:r>
          </a:p>
          <a:p>
            <a:pPr>
              <a:buFontTx/>
              <a:buChar char="-"/>
            </a:pPr>
            <a:endParaRPr lang="de-DE" dirty="0">
              <a:effectLst/>
            </a:endParaRPr>
          </a:p>
          <a:p>
            <a:pPr>
              <a:buFontTx/>
              <a:buChar char="-"/>
            </a:pPr>
            <a:r>
              <a:rPr lang="de-DE" dirty="0">
                <a:effectLst/>
              </a:rPr>
              <a:t>Einnahmen durch den Gastransit fast 0,8 Prozent des Brutto-Inlandsprodukts</a:t>
            </a:r>
          </a:p>
          <a:p>
            <a:pPr>
              <a:buFontTx/>
              <a:buChar char="-"/>
            </a:pPr>
            <a:endParaRPr lang="de-DE" dirty="0">
              <a:effectLst/>
            </a:endParaRPr>
          </a:p>
          <a:p>
            <a:pPr marL="0" indent="0">
              <a:buNone/>
            </a:pPr>
            <a:r>
              <a:rPr lang="de-DE" sz="2800" dirty="0">
                <a:effectLst/>
              </a:rPr>
              <a:t>Dennoch:</a:t>
            </a:r>
          </a:p>
          <a:p>
            <a:pPr>
              <a:buFontTx/>
              <a:buChar char="-"/>
            </a:pPr>
            <a:r>
              <a:rPr lang="de-DE" dirty="0">
                <a:effectLst/>
              </a:rPr>
              <a:t>Transitgebühren sind aufgrund von Verträgen bis 2028 sicher</a:t>
            </a:r>
            <a:endParaRPr lang="de-DE" sz="100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A81EEAA-6E15-4344-B92B-A507030FA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106" y="0"/>
            <a:ext cx="10353761" cy="1326321"/>
          </a:xfrm>
        </p:spPr>
        <p:txBody>
          <a:bodyPr/>
          <a:lstStyle/>
          <a:p>
            <a:r>
              <a:rPr lang="de-DE" dirty="0"/>
              <a:t>Wirtschaft</a:t>
            </a:r>
          </a:p>
        </p:txBody>
      </p:sp>
    </p:spTree>
    <p:extLst>
      <p:ext uri="{BB962C8B-B14F-4D97-AF65-F5344CB8AC3E}">
        <p14:creationId xmlns:p14="http://schemas.microsoft.com/office/powerpoint/2010/main" val="1426467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00B43B-673E-43A8-B0E7-0149D6FF1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4152" y="1581432"/>
            <a:ext cx="9363694" cy="3695136"/>
          </a:xfrm>
        </p:spPr>
        <p:txBody>
          <a:bodyPr/>
          <a:lstStyle/>
          <a:p>
            <a:pPr marL="0" indent="0">
              <a:buNone/>
            </a:pPr>
            <a:r>
              <a:rPr lang="de-DE" sz="2800" dirty="0"/>
              <a:t>Positive Auswirkungen: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- Gasverkäufe an die Ukraine könnten gesteigert werden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AF85BF1-EBB8-48AA-9F69-560464CBC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0"/>
            <a:ext cx="10353761" cy="1326321"/>
          </a:xfrm>
        </p:spPr>
        <p:txBody>
          <a:bodyPr/>
          <a:lstStyle/>
          <a:p>
            <a:r>
              <a:rPr lang="de-DE" dirty="0"/>
              <a:t>Wirtschaft</a:t>
            </a:r>
          </a:p>
        </p:txBody>
      </p:sp>
    </p:spTree>
    <p:extLst>
      <p:ext uri="{BB962C8B-B14F-4D97-AF65-F5344CB8AC3E}">
        <p14:creationId xmlns:p14="http://schemas.microsoft.com/office/powerpoint/2010/main" val="589551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310C53-839A-43F1-81D8-C56B16822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791" y="1334115"/>
            <a:ext cx="10628416" cy="476787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de-DE" dirty="0">
              <a:effectLst/>
            </a:endParaRPr>
          </a:p>
          <a:p>
            <a:pPr>
              <a:buFontTx/>
              <a:buChar char="-"/>
            </a:pPr>
            <a:r>
              <a:rPr lang="de-DE" dirty="0">
                <a:effectLst/>
              </a:rPr>
              <a:t>Premierminister </a:t>
            </a:r>
            <a:r>
              <a:rPr lang="de-DE" dirty="0" err="1">
                <a:effectLst/>
              </a:rPr>
              <a:t>Fico</a:t>
            </a:r>
            <a:r>
              <a:rPr lang="de-DE" dirty="0">
                <a:effectLst/>
              </a:rPr>
              <a:t> warf an Nord Stream beteiligten Ländern, „Verrat“ vor   </a:t>
            </a:r>
          </a:p>
          <a:p>
            <a:pPr>
              <a:buFontTx/>
              <a:buChar char="-"/>
            </a:pPr>
            <a:endParaRPr lang="de-DE" dirty="0">
              <a:effectLst/>
            </a:endParaRPr>
          </a:p>
          <a:p>
            <a:pPr marL="0" indent="0">
              <a:buNone/>
            </a:pPr>
            <a:r>
              <a:rPr lang="de-DE" dirty="0">
                <a:effectLst/>
              </a:rPr>
              <a:t>-  Vergleich des Vorgehens Deutschlands mit dem des Nazi Politikers „von Ribbentrop“. </a:t>
            </a:r>
          </a:p>
          <a:p>
            <a:pPr marL="0" indent="0">
              <a:buNone/>
            </a:pPr>
            <a:endParaRPr lang="de-DE" dirty="0">
              <a:effectLst/>
            </a:endParaRPr>
          </a:p>
          <a:p>
            <a:pPr marL="0" indent="0">
              <a:buNone/>
            </a:pPr>
            <a:r>
              <a:rPr lang="de-DE" dirty="0">
                <a:effectLst/>
              </a:rPr>
              <a:t>-  Bratislavas will Gastransitland bleiben um von Gastransitgebühren zu profitieren</a:t>
            </a:r>
            <a:endParaRPr lang="de-DE" sz="1000" dirty="0">
              <a:effectLst/>
            </a:endParaRPr>
          </a:p>
          <a:p>
            <a:pPr marL="0" indent="0">
              <a:buNone/>
            </a:pPr>
            <a:endParaRPr lang="de-DE" sz="1000" dirty="0">
              <a:effectLst/>
            </a:endParaRPr>
          </a:p>
          <a:p>
            <a:pPr marL="0" indent="0">
              <a:buNone/>
            </a:pPr>
            <a:r>
              <a:rPr lang="de-DE" dirty="0"/>
              <a:t>-  Slowakei wird bis 2028 Gastransitland bleiben</a:t>
            </a:r>
            <a:endParaRPr lang="de-DE" sz="100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85ECB6D-6B5A-4693-8281-CD1DD7BB2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7794"/>
            <a:ext cx="10353761" cy="1326321"/>
          </a:xfrm>
        </p:spPr>
        <p:txBody>
          <a:bodyPr/>
          <a:lstStyle/>
          <a:p>
            <a:r>
              <a:rPr lang="de-DE" dirty="0"/>
              <a:t>Politik</a:t>
            </a:r>
          </a:p>
        </p:txBody>
      </p:sp>
    </p:spTree>
    <p:extLst>
      <p:ext uri="{BB962C8B-B14F-4D97-AF65-F5344CB8AC3E}">
        <p14:creationId xmlns:p14="http://schemas.microsoft.com/office/powerpoint/2010/main" val="1731755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778078-BD4E-4834-ABBB-96B55C42B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922" y="2102738"/>
            <a:ext cx="10353762" cy="3695136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Umwelt ist nicht Teil des slowakischen Standpunktes.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- Slowakei liegt nicht an der Ostsee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7F6ADAD-F836-45EA-A6BB-F51F9AA34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922" y="0"/>
            <a:ext cx="10353761" cy="1326321"/>
          </a:xfrm>
        </p:spPr>
        <p:txBody>
          <a:bodyPr/>
          <a:lstStyle/>
          <a:p>
            <a:r>
              <a:rPr lang="de-DE" dirty="0"/>
              <a:t>Umwelt</a:t>
            </a:r>
          </a:p>
        </p:txBody>
      </p:sp>
    </p:spTree>
    <p:extLst>
      <p:ext uri="{BB962C8B-B14F-4D97-AF65-F5344CB8AC3E}">
        <p14:creationId xmlns:p14="http://schemas.microsoft.com/office/powerpoint/2010/main" val="3244197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C8F4C5-496E-4819-9115-055D459D3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6321"/>
          </a:xfrm>
        </p:spPr>
        <p:txBody>
          <a:bodyPr/>
          <a:lstStyle/>
          <a:p>
            <a:r>
              <a:rPr lang="de-DE" dirty="0"/>
              <a:t>Ukraine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D20416-2E0F-4295-8D12-8A46FC06A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1927" y="1840745"/>
            <a:ext cx="8716490" cy="3695136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>
                <a:effectLst/>
              </a:rPr>
              <a:t>Die Ukraine ist strikt gegen Nord Stream 2, denn die Ukraine ist ein Land welches wirtschaftlich und politisch geschädigt wird.</a:t>
            </a:r>
          </a:p>
          <a:p>
            <a:endParaRPr lang="de-D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EF5C5E9-DB4C-4DA8-AEAA-7ABA2D1EB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730" y="3105858"/>
            <a:ext cx="3882537" cy="234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191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372065-7F02-408C-B923-FADBCA18B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/>
          <a:p>
            <a:r>
              <a:rPr lang="de-DE" dirty="0"/>
              <a:t>Wirtschaft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5ADE24-5073-4F41-979A-58F217FA6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4501" y="1334481"/>
            <a:ext cx="7652348" cy="5064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effectLst/>
              </a:rPr>
              <a:t>Wenn kein Gas durch die Ukraine fließt:</a:t>
            </a:r>
          </a:p>
          <a:p>
            <a:pPr>
              <a:buFontTx/>
              <a:buChar char="-"/>
            </a:pPr>
            <a:endParaRPr lang="de-DE" dirty="0">
              <a:effectLst/>
            </a:endParaRPr>
          </a:p>
          <a:p>
            <a:pPr>
              <a:buFontTx/>
              <a:buChar char="-"/>
            </a:pPr>
            <a:r>
              <a:rPr lang="de-DE" dirty="0">
                <a:effectLst/>
              </a:rPr>
              <a:t>Jährlicher Verlust von etwa 2 Milliarden Euro</a:t>
            </a:r>
          </a:p>
          <a:p>
            <a:pPr>
              <a:buFontTx/>
              <a:buChar char="-"/>
            </a:pPr>
            <a:r>
              <a:rPr lang="de-DE" dirty="0">
                <a:effectLst/>
              </a:rPr>
              <a:t>Ukraine  verliert 2,5 bis 3 Prozent ihres Bruttoinlandsprodukts</a:t>
            </a:r>
          </a:p>
          <a:p>
            <a:pPr>
              <a:buFontTx/>
              <a:buChar char="-"/>
            </a:pPr>
            <a:endParaRPr lang="de-DE" dirty="0">
              <a:effectLst/>
            </a:endParaRPr>
          </a:p>
          <a:p>
            <a:pPr marL="0" indent="0">
              <a:buNone/>
            </a:pPr>
            <a:r>
              <a:rPr lang="de-DE" dirty="0">
                <a:effectLst/>
              </a:rPr>
              <a:t>Wird in den nächsten fünf Jahren nicht eintreten:</a:t>
            </a:r>
          </a:p>
          <a:p>
            <a:pPr>
              <a:buFontTx/>
              <a:buChar char="-"/>
            </a:pPr>
            <a:endParaRPr lang="de-DE" dirty="0">
              <a:effectLst/>
            </a:endParaRPr>
          </a:p>
          <a:p>
            <a:pPr>
              <a:buFontTx/>
              <a:buChar char="-"/>
            </a:pPr>
            <a:r>
              <a:rPr lang="de-DE" dirty="0">
                <a:effectLst/>
              </a:rPr>
              <a:t> 5 Jahres Vertrag zwischen Russland und der Ukraine</a:t>
            </a:r>
          </a:p>
          <a:p>
            <a:pPr>
              <a:buFontTx/>
              <a:buChar char="-"/>
            </a:pPr>
            <a:endParaRPr lang="de-DE" dirty="0">
              <a:effectLst/>
            </a:endParaRPr>
          </a:p>
          <a:p>
            <a:pPr>
              <a:buFontTx/>
              <a:buChar char="-"/>
            </a:pPr>
            <a:r>
              <a:rPr lang="de-DE" dirty="0">
                <a:effectLst/>
              </a:rPr>
              <a:t>7 Milliarden Dollar Einnahmen während der Laufzeit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360257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7C9B35-BB23-4BA3-8611-FE979D967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/>
          <a:p>
            <a:r>
              <a:rPr lang="de-DE" dirty="0"/>
              <a:t>Politik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751269-93A8-4142-A2EC-A49EE9FB6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4812" y="1862568"/>
            <a:ext cx="7642376" cy="3132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effectLst/>
              </a:rPr>
              <a:t>Die Ukraine fürchtet eine massive Bedrohung durch Russland : </a:t>
            </a:r>
          </a:p>
          <a:p>
            <a:pPr marL="0" indent="0">
              <a:buNone/>
            </a:pPr>
            <a:endParaRPr lang="de-DE" dirty="0">
              <a:effectLst/>
            </a:endParaRPr>
          </a:p>
          <a:p>
            <a:pPr marL="0" indent="0">
              <a:buNone/>
            </a:pPr>
            <a:r>
              <a:rPr lang="de-DE" dirty="0">
                <a:effectLst/>
              </a:rPr>
              <a:t>- Ukraine fühlt sich ohne Rolle als Gastransitland angreifbar</a:t>
            </a:r>
            <a:endParaRPr lang="de-DE" sz="1000" dirty="0">
              <a:effectLst/>
            </a:endParaRPr>
          </a:p>
          <a:p>
            <a:pPr marL="0" indent="0">
              <a:buNone/>
            </a:pPr>
            <a:endParaRPr lang="de-DE" dirty="0">
              <a:effectLst/>
            </a:endParaRPr>
          </a:p>
          <a:p>
            <a:pPr marL="0" indent="0">
              <a:buNone/>
            </a:pPr>
            <a:r>
              <a:rPr lang="de-DE" dirty="0">
                <a:effectLst/>
              </a:rPr>
              <a:t>- Ein Abstellen der Gaslieferungen wird befürchtet</a:t>
            </a:r>
            <a:endParaRPr lang="de-DE" sz="1000" dirty="0">
              <a:effectLst/>
            </a:endParaRPr>
          </a:p>
          <a:p>
            <a:pPr marL="0" indent="0">
              <a:buNone/>
            </a:pPr>
            <a:endParaRPr lang="de-DE" dirty="0">
              <a:effectLst/>
            </a:endParaRPr>
          </a:p>
          <a:p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951855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500AC0-6003-4373-8898-42EDD15D3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Umwelt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5DF3E6-2B78-4307-81DE-ECC486BCD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6978" y="2387183"/>
            <a:ext cx="7487393" cy="3695136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Umwelt ist nicht Teil des ukrainischen Standpunktes.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- Die Ukraine liegt nicht an der Ostsee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8558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1234DB-A408-4FA4-AEFE-41CE6C776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6321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3BF11E-AFBF-40DD-B214-24312C885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37" y="1324426"/>
            <a:ext cx="10969450" cy="5531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Erklärung von folgenden Begriffen:</a:t>
            </a:r>
            <a:endParaRPr lang="de-DE" sz="2000" dirty="0"/>
          </a:p>
          <a:p>
            <a:pPr marL="3200400" lvl="7" indent="0">
              <a:buNone/>
            </a:pPr>
            <a:endParaRPr lang="de-DE" sz="2000" dirty="0"/>
          </a:p>
          <a:p>
            <a:pPr marL="3200400" lvl="7" indent="0">
              <a:buNone/>
            </a:pPr>
            <a:endParaRPr lang="de-DE" sz="2000" dirty="0"/>
          </a:p>
          <a:p>
            <a:pPr marL="3200400" lvl="7" indent="0">
              <a:buNone/>
            </a:pPr>
            <a:r>
              <a:rPr lang="de-DE" sz="2800" dirty="0"/>
              <a:t>- Nord Stream 2</a:t>
            </a:r>
          </a:p>
          <a:p>
            <a:pPr marL="3200400" lvl="7" indent="0">
              <a:buNone/>
            </a:pPr>
            <a:endParaRPr lang="de-DE" sz="2800" dirty="0"/>
          </a:p>
          <a:p>
            <a:pPr marL="3200400" lvl="7" indent="0">
              <a:buNone/>
            </a:pPr>
            <a:r>
              <a:rPr lang="de-DE" sz="2800" dirty="0"/>
              <a:t>- Gemeinsame europäische Energiepolitik</a:t>
            </a:r>
          </a:p>
          <a:p>
            <a:pPr lvl="7"/>
            <a:endParaRPr lang="de-DE" sz="2800" dirty="0"/>
          </a:p>
          <a:p>
            <a:pPr marL="3200400" lvl="7" indent="0">
              <a:buNone/>
            </a:pPr>
            <a:r>
              <a:rPr lang="de-DE" sz="2800" dirty="0"/>
              <a:t>- Energiepolitische Lage Europas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29351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2AC86B-5A5B-43BE-BE5A-FADF0A497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0"/>
            <a:ext cx="10353761" cy="1326321"/>
          </a:xfrm>
        </p:spPr>
        <p:txBody>
          <a:bodyPr/>
          <a:lstStyle/>
          <a:p>
            <a:r>
              <a:rPr lang="de-DE" dirty="0"/>
              <a:t>Gegenüberstellung Deutschlands mit Polen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B7F09CB-3872-4340-B5E0-BCAAECD24FCB}"/>
              </a:ext>
            </a:extLst>
          </p:cNvPr>
          <p:cNvSpPr txBox="1"/>
          <p:nvPr/>
        </p:nvSpPr>
        <p:spPr>
          <a:xfrm>
            <a:off x="607514" y="1682894"/>
            <a:ext cx="2382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Deutschland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2ABBDE0-8A5C-4945-BE00-2B5EDBF94DC2}"/>
              </a:ext>
            </a:extLst>
          </p:cNvPr>
          <p:cNvSpPr txBox="1"/>
          <p:nvPr/>
        </p:nvSpPr>
        <p:spPr>
          <a:xfrm>
            <a:off x="8624278" y="1759837"/>
            <a:ext cx="2376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Polen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1A6C380-BA09-440F-9297-E5168F08C6A0}"/>
              </a:ext>
            </a:extLst>
          </p:cNvPr>
          <p:cNvSpPr txBox="1"/>
          <p:nvPr/>
        </p:nvSpPr>
        <p:spPr>
          <a:xfrm>
            <a:off x="2990155" y="3613666"/>
            <a:ext cx="5590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Wirtschaft		Politik	Umwelt</a:t>
            </a:r>
          </a:p>
        </p:txBody>
      </p:sp>
      <p:sp>
        <p:nvSpPr>
          <p:cNvPr id="9" name="Pfeil: nach links 8">
            <a:extLst>
              <a:ext uri="{FF2B5EF4-FFF2-40B4-BE49-F238E27FC236}">
                <a16:creationId xmlns:a16="http://schemas.microsoft.com/office/drawing/2014/main" id="{E3298948-7928-4253-8115-C70E2648611C}"/>
              </a:ext>
            </a:extLst>
          </p:cNvPr>
          <p:cNvSpPr/>
          <p:nvPr/>
        </p:nvSpPr>
        <p:spPr>
          <a:xfrm>
            <a:off x="6645530" y="1764293"/>
            <a:ext cx="1508426" cy="4872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: nach links 9">
            <a:extLst>
              <a:ext uri="{FF2B5EF4-FFF2-40B4-BE49-F238E27FC236}">
                <a16:creationId xmlns:a16="http://schemas.microsoft.com/office/drawing/2014/main" id="{48919D1C-90D6-4F14-BAB2-04FFB7EECDD0}"/>
              </a:ext>
            </a:extLst>
          </p:cNvPr>
          <p:cNvSpPr/>
          <p:nvPr/>
        </p:nvSpPr>
        <p:spPr>
          <a:xfrm rot="10800000">
            <a:off x="3283833" y="1759837"/>
            <a:ext cx="1508426" cy="4872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D3DF26D-1F81-4004-ABC4-EB96AD759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14" y="2356366"/>
            <a:ext cx="2095500" cy="12573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D4F63D7-01F8-4B4A-9F57-87038A282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4278" y="2321856"/>
            <a:ext cx="2095500" cy="129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61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54D71C-E933-4677-AC02-A666730F2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>
            <a:normAutofit/>
          </a:bodyPr>
          <a:lstStyle/>
          <a:p>
            <a:pPr marL="0" indent="0"/>
            <a:r>
              <a:rPr lang="de-DE" dirty="0"/>
              <a:t>Wirtschaft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C7A9A0A-9DBC-462F-9F68-84EE674373A2}"/>
              </a:ext>
            </a:extLst>
          </p:cNvPr>
          <p:cNvSpPr txBox="1"/>
          <p:nvPr/>
        </p:nvSpPr>
        <p:spPr>
          <a:xfrm>
            <a:off x="970930" y="1651242"/>
            <a:ext cx="3383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Deutschland: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3652B9E-1DA9-4C3F-9811-A925547903DD}"/>
              </a:ext>
            </a:extLst>
          </p:cNvPr>
          <p:cNvSpPr txBox="1"/>
          <p:nvPr/>
        </p:nvSpPr>
        <p:spPr>
          <a:xfrm>
            <a:off x="7837125" y="1651241"/>
            <a:ext cx="3050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Polen: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07D36E3-A7C5-4232-A9E0-895E12D7B7DD}"/>
              </a:ext>
            </a:extLst>
          </p:cNvPr>
          <p:cNvSpPr txBox="1"/>
          <p:nvPr/>
        </p:nvSpPr>
        <p:spPr>
          <a:xfrm>
            <a:off x="626994" y="2345495"/>
            <a:ext cx="40718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2000" dirty="0"/>
              <a:t>Stärkung der Industrie</a:t>
            </a:r>
          </a:p>
          <a:p>
            <a:pPr marL="285750" indent="-285750">
              <a:buFontTx/>
              <a:buChar char="-"/>
            </a:pPr>
            <a:endParaRPr lang="de-DE" sz="2000" dirty="0"/>
          </a:p>
          <a:p>
            <a:pPr marL="285750" indent="-285750">
              <a:buFontTx/>
              <a:buChar char="-"/>
            </a:pPr>
            <a:r>
              <a:rPr lang="de-DE" sz="2000" dirty="0"/>
              <a:t>Bürger werden finanziell entlastet</a:t>
            </a:r>
          </a:p>
          <a:p>
            <a:pPr marL="285750" indent="-285750">
              <a:buFontTx/>
              <a:buChar char="-"/>
            </a:pPr>
            <a:endParaRPr lang="de-DE" sz="2000" dirty="0"/>
          </a:p>
          <a:p>
            <a:pPr marL="285750" indent="-285750">
              <a:buFontTx/>
              <a:buChar char="-"/>
            </a:pPr>
            <a:r>
              <a:rPr lang="de-DE" sz="2000" dirty="0"/>
              <a:t>Unterbrechungsfreiheit der Energieversorgung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9B19F3C-B919-4253-846A-F6CE059DAE3D}"/>
              </a:ext>
            </a:extLst>
          </p:cNvPr>
          <p:cNvSpPr txBox="1"/>
          <p:nvPr/>
        </p:nvSpPr>
        <p:spPr>
          <a:xfrm>
            <a:off x="7493185" y="2345495"/>
            <a:ext cx="41670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2000" dirty="0"/>
              <a:t>Schwächung der Gasindustrie und der Konkurrenz-Pipeline „Baltic Pipe“</a:t>
            </a:r>
          </a:p>
          <a:p>
            <a:pPr marL="285750" indent="-285750">
              <a:buFontTx/>
              <a:buChar char="-"/>
            </a:pPr>
            <a:endParaRPr lang="de-DE" sz="2000" dirty="0"/>
          </a:p>
          <a:p>
            <a:pPr marL="285750" indent="-285750">
              <a:buFontTx/>
              <a:buChar char="-"/>
            </a:pPr>
            <a:r>
              <a:rPr lang="de-DE" sz="2000" dirty="0"/>
              <a:t>Polnische Städte werden in ihrer Entwicklung gestört</a:t>
            </a:r>
          </a:p>
          <a:p>
            <a:pPr marL="285750" indent="-285750">
              <a:buFontTx/>
              <a:buChar char="-"/>
            </a:pPr>
            <a:endParaRPr lang="de-DE" sz="2000" dirty="0"/>
          </a:p>
          <a:p>
            <a:pPr marL="285750" indent="-285750">
              <a:buFontTx/>
              <a:buChar char="-"/>
            </a:pPr>
            <a:r>
              <a:rPr lang="de-DE" sz="2000" dirty="0"/>
              <a:t>Einnahmen aus Transitgebühren werden verhindert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6CCCFDB-F597-4411-BB68-44CD15894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95500" cy="12573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39A407B-B6B7-43B2-821D-8ED9AB1D9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0"/>
            <a:ext cx="2095500" cy="129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176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6EECA7-09A5-4152-8522-69C2D9605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/>
          <a:p>
            <a:r>
              <a:rPr lang="de-DE" dirty="0"/>
              <a:t>Politik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3750E9B-78D5-4123-BE96-1EC4A10EB239}"/>
              </a:ext>
            </a:extLst>
          </p:cNvPr>
          <p:cNvSpPr txBox="1"/>
          <p:nvPr/>
        </p:nvSpPr>
        <p:spPr>
          <a:xfrm>
            <a:off x="970930" y="1651242"/>
            <a:ext cx="3383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Deutschland: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6750277-CFC1-4855-8D84-AC72422CC228}"/>
              </a:ext>
            </a:extLst>
          </p:cNvPr>
          <p:cNvSpPr txBox="1"/>
          <p:nvPr/>
        </p:nvSpPr>
        <p:spPr>
          <a:xfrm>
            <a:off x="7837125" y="1651241"/>
            <a:ext cx="3050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Polen: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FFF43CE-BE00-4876-A0C3-91ED00A21E71}"/>
              </a:ext>
            </a:extLst>
          </p:cNvPr>
          <p:cNvSpPr txBox="1"/>
          <p:nvPr/>
        </p:nvSpPr>
        <p:spPr>
          <a:xfrm>
            <a:off x="626994" y="2345495"/>
            <a:ext cx="40718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2000" dirty="0"/>
              <a:t>Russland wird als verlässlicher Partner gesehen</a:t>
            </a:r>
          </a:p>
          <a:p>
            <a:pPr marL="285750" indent="-285750">
              <a:buFontTx/>
              <a:buChar char="-"/>
            </a:pPr>
            <a:endParaRPr lang="de-DE" sz="2000" dirty="0"/>
          </a:p>
          <a:p>
            <a:pPr marL="285750" indent="-285750">
              <a:buFontTx/>
              <a:buChar char="-"/>
            </a:pPr>
            <a:r>
              <a:rPr lang="de-DE" sz="2000" dirty="0"/>
              <a:t>Es wird von einer zweiseitigen Abhängigkeit ausgegangen</a:t>
            </a:r>
          </a:p>
          <a:p>
            <a:pPr marL="285750" indent="-285750">
              <a:buFontTx/>
              <a:buChar char="-"/>
            </a:pPr>
            <a:endParaRPr lang="de-DE" sz="2000" dirty="0"/>
          </a:p>
          <a:p>
            <a:pPr marL="285750" indent="-285750">
              <a:buFontTx/>
              <a:buChar char="-"/>
            </a:pPr>
            <a:r>
              <a:rPr lang="de-DE" sz="2000" dirty="0"/>
              <a:t>Belastung anderer Länder wird akzeptiert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780C41C-D8E9-44B2-A2DF-98ACF13A48BA}"/>
              </a:ext>
            </a:extLst>
          </p:cNvPr>
          <p:cNvSpPr txBox="1"/>
          <p:nvPr/>
        </p:nvSpPr>
        <p:spPr>
          <a:xfrm>
            <a:off x="7493185" y="2345495"/>
            <a:ext cx="416708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2000" dirty="0"/>
              <a:t>Russland wird als Bedrohung wahrgenommen</a:t>
            </a:r>
          </a:p>
          <a:p>
            <a:pPr marL="285750" indent="-285750">
              <a:buFontTx/>
              <a:buChar char="-"/>
            </a:pPr>
            <a:endParaRPr lang="de-DE" sz="2000" dirty="0"/>
          </a:p>
          <a:p>
            <a:pPr marL="285750" indent="-285750">
              <a:buFontTx/>
              <a:buChar char="-"/>
            </a:pPr>
            <a:r>
              <a:rPr lang="de-DE" sz="2000" dirty="0"/>
              <a:t>Befürchtung einer einseitigen Abhängigkeit</a:t>
            </a:r>
          </a:p>
          <a:p>
            <a:pPr marL="285750" indent="-285750">
              <a:buFontTx/>
              <a:buChar char="-"/>
            </a:pPr>
            <a:endParaRPr lang="de-DE" sz="2000" dirty="0"/>
          </a:p>
          <a:p>
            <a:pPr marL="285750" indent="-285750">
              <a:buFontTx/>
              <a:buChar char="-"/>
            </a:pPr>
            <a:r>
              <a:rPr lang="de-DE" sz="2000" dirty="0"/>
              <a:t>Die Belastung der Ukraine wird als unzumutbar angesehen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3DBB879-A215-4442-B64F-471F9F6A2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95500" cy="12573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363F417-E165-46C3-989F-1757BE157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0"/>
            <a:ext cx="2095500" cy="129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288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A4EA97-E220-48E8-87F7-9A1D74506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/>
          <a:p>
            <a:r>
              <a:rPr lang="de-DE" dirty="0"/>
              <a:t>Umwelt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6947662-67A6-46C4-9393-45BE1A56D9F9}"/>
              </a:ext>
            </a:extLst>
          </p:cNvPr>
          <p:cNvSpPr txBox="1"/>
          <p:nvPr/>
        </p:nvSpPr>
        <p:spPr>
          <a:xfrm>
            <a:off x="970930" y="1651242"/>
            <a:ext cx="3383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Deutschland: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1B9B716-579D-4709-8E2E-522531FDEB2B}"/>
              </a:ext>
            </a:extLst>
          </p:cNvPr>
          <p:cNvSpPr txBox="1"/>
          <p:nvPr/>
        </p:nvSpPr>
        <p:spPr>
          <a:xfrm>
            <a:off x="7837125" y="1651241"/>
            <a:ext cx="3050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Polen: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7571A0C-7300-4C58-A185-43D377ABAEB7}"/>
              </a:ext>
            </a:extLst>
          </p:cNvPr>
          <p:cNvSpPr txBox="1"/>
          <p:nvPr/>
        </p:nvSpPr>
        <p:spPr>
          <a:xfrm>
            <a:off x="626994" y="2437828"/>
            <a:ext cx="40718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2000" dirty="0"/>
              <a:t>Nord Stream 2 wird als wichtig für die Minderung der Co</a:t>
            </a:r>
            <a:r>
              <a:rPr lang="de-DE" sz="2000" baseline="-25000" dirty="0"/>
              <a:t>2</a:t>
            </a:r>
            <a:r>
              <a:rPr lang="de-DE" sz="2000" dirty="0"/>
              <a:t> Emissionen gesehen</a:t>
            </a:r>
          </a:p>
          <a:p>
            <a:pPr marL="285750" indent="-285750">
              <a:buFontTx/>
              <a:buChar char="-"/>
            </a:pPr>
            <a:endParaRPr lang="de-DE" sz="2000" dirty="0"/>
          </a:p>
          <a:p>
            <a:pPr marL="285750" indent="-285750">
              <a:buFontTx/>
              <a:buChar char="-"/>
            </a:pPr>
            <a:r>
              <a:rPr lang="de-DE" sz="2000" dirty="0"/>
              <a:t>Zerstörung der Umwelt im Baugebiet wird hingenommen</a:t>
            </a:r>
          </a:p>
          <a:p>
            <a:pPr marL="285750" indent="-285750">
              <a:buFontTx/>
              <a:buChar char="-"/>
            </a:pPr>
            <a:endParaRPr lang="de-DE" sz="2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D331934-0867-4154-8E65-66DC5D90F741}"/>
              </a:ext>
            </a:extLst>
          </p:cNvPr>
          <p:cNvSpPr txBox="1"/>
          <p:nvPr/>
        </p:nvSpPr>
        <p:spPr>
          <a:xfrm>
            <a:off x="7493185" y="2345495"/>
            <a:ext cx="416708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de-DE" sz="2000" dirty="0"/>
              <a:t>Befürchtung niedriger Fisch Fangquoten</a:t>
            </a:r>
          </a:p>
          <a:p>
            <a:pPr marL="342900" indent="-342900">
              <a:buFontTx/>
              <a:buChar char="-"/>
            </a:pPr>
            <a:endParaRPr lang="de-DE" sz="2000" dirty="0"/>
          </a:p>
          <a:p>
            <a:pPr marL="342900" indent="-342900">
              <a:buFontTx/>
              <a:buChar char="-"/>
            </a:pPr>
            <a:r>
              <a:rPr lang="de-DE" sz="2000" dirty="0"/>
              <a:t>Sorge um Munition am Meeresgrund </a:t>
            </a:r>
          </a:p>
          <a:p>
            <a:pPr marL="285750" indent="-285750">
              <a:buFontTx/>
              <a:buChar char="-"/>
            </a:pPr>
            <a:endParaRPr lang="de-DE" sz="2000" dirty="0"/>
          </a:p>
          <a:p>
            <a:pPr marL="285750" indent="-285750">
              <a:buFontTx/>
              <a:buChar char="-"/>
            </a:pPr>
            <a:endParaRPr lang="de-DE" sz="2000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588FB99-9B0D-4FFC-8248-53BD595BA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95500" cy="12573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79B1FBD-780F-4610-B39D-5A4DFE41F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0"/>
            <a:ext cx="2095500" cy="129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559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2EBF74-D535-4841-812F-B15174CFE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0"/>
            <a:ext cx="10353761" cy="1326321"/>
          </a:xfrm>
        </p:spPr>
        <p:txBody>
          <a:bodyPr/>
          <a:lstStyle/>
          <a:p>
            <a:r>
              <a:rPr lang="de-DE" dirty="0"/>
              <a:t>Gegenüberstellung Deutschlands mit der Slowakei</a:t>
            </a:r>
          </a:p>
        </p:txBody>
      </p:sp>
      <p:sp>
        <p:nvSpPr>
          <p:cNvPr id="7" name="Pfeil: nach links 6">
            <a:extLst>
              <a:ext uri="{FF2B5EF4-FFF2-40B4-BE49-F238E27FC236}">
                <a16:creationId xmlns:a16="http://schemas.microsoft.com/office/drawing/2014/main" id="{09722379-6DED-4DF5-8E63-4FD4E394122D}"/>
              </a:ext>
            </a:extLst>
          </p:cNvPr>
          <p:cNvSpPr/>
          <p:nvPr/>
        </p:nvSpPr>
        <p:spPr>
          <a:xfrm rot="10800000">
            <a:off x="3283833" y="1759837"/>
            <a:ext cx="1508426" cy="4872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: nach links 7">
            <a:extLst>
              <a:ext uri="{FF2B5EF4-FFF2-40B4-BE49-F238E27FC236}">
                <a16:creationId xmlns:a16="http://schemas.microsoft.com/office/drawing/2014/main" id="{29B7E1AA-C91A-450D-82B5-1B80FCD9CD3C}"/>
              </a:ext>
            </a:extLst>
          </p:cNvPr>
          <p:cNvSpPr/>
          <p:nvPr/>
        </p:nvSpPr>
        <p:spPr>
          <a:xfrm>
            <a:off x="6645530" y="1764293"/>
            <a:ext cx="1508426" cy="4872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8B94F56-5762-46AF-B3C1-74D0A8CD5182}"/>
              </a:ext>
            </a:extLst>
          </p:cNvPr>
          <p:cNvSpPr txBox="1"/>
          <p:nvPr/>
        </p:nvSpPr>
        <p:spPr>
          <a:xfrm>
            <a:off x="901051" y="1759838"/>
            <a:ext cx="150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Deutschland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BF61367-E0D1-4C49-8B37-6380CA7A73B4}"/>
              </a:ext>
            </a:extLst>
          </p:cNvPr>
          <p:cNvSpPr txBox="1"/>
          <p:nvPr/>
        </p:nvSpPr>
        <p:spPr>
          <a:xfrm>
            <a:off x="8734634" y="1759838"/>
            <a:ext cx="2376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Slowakei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6BF2804-F0E7-4311-9473-1983C1520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4634" y="2562687"/>
            <a:ext cx="2095499" cy="12573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EB2815E-B3C5-400B-B385-54904EFCA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96" y="2562687"/>
            <a:ext cx="2095500" cy="12573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97205BB4-AB55-415C-800A-A31FD314D174}"/>
              </a:ext>
            </a:extLst>
          </p:cNvPr>
          <p:cNvSpPr txBox="1"/>
          <p:nvPr/>
        </p:nvSpPr>
        <p:spPr>
          <a:xfrm>
            <a:off x="3144269" y="3819987"/>
            <a:ext cx="5590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Wirtschaft		Politik	Umwelt</a:t>
            </a:r>
          </a:p>
        </p:txBody>
      </p:sp>
    </p:spTree>
    <p:extLst>
      <p:ext uri="{BB962C8B-B14F-4D97-AF65-F5344CB8AC3E}">
        <p14:creationId xmlns:p14="http://schemas.microsoft.com/office/powerpoint/2010/main" val="25711494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957D39-8762-43C8-BE32-A5D3375A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/>
          <a:p>
            <a:r>
              <a:rPr lang="de-DE" dirty="0"/>
              <a:t>Wirtschaft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5AA8510-8560-4A45-8613-B2641446233B}"/>
              </a:ext>
            </a:extLst>
          </p:cNvPr>
          <p:cNvSpPr txBox="1"/>
          <p:nvPr/>
        </p:nvSpPr>
        <p:spPr>
          <a:xfrm>
            <a:off x="1020080" y="1924374"/>
            <a:ext cx="3383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Deutschland: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D9F4DDB-16AA-4B44-9AAE-52DB0E3111CC}"/>
              </a:ext>
            </a:extLst>
          </p:cNvPr>
          <p:cNvSpPr txBox="1"/>
          <p:nvPr/>
        </p:nvSpPr>
        <p:spPr>
          <a:xfrm>
            <a:off x="7787975" y="1924373"/>
            <a:ext cx="3050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Slowakei: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2303146-6C81-4C3D-82E1-50B2B2BC9DD1}"/>
              </a:ext>
            </a:extLst>
          </p:cNvPr>
          <p:cNvSpPr txBox="1"/>
          <p:nvPr/>
        </p:nvSpPr>
        <p:spPr>
          <a:xfrm>
            <a:off x="1020080" y="2984090"/>
            <a:ext cx="4071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2000" dirty="0"/>
              <a:t>Kein Risiko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CDD0BDF-0234-4C4F-9111-85D890858F74}"/>
              </a:ext>
            </a:extLst>
          </p:cNvPr>
          <p:cNvSpPr txBox="1"/>
          <p:nvPr/>
        </p:nvSpPr>
        <p:spPr>
          <a:xfrm>
            <a:off x="7787975" y="2984090"/>
            <a:ext cx="416708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2000" dirty="0"/>
              <a:t>Hohes Risiko</a:t>
            </a:r>
          </a:p>
          <a:p>
            <a:pPr marL="285750" indent="-285750">
              <a:buFontTx/>
              <a:buChar char="-"/>
            </a:pPr>
            <a:endParaRPr lang="de-DE" sz="2000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818687-C4DE-4D8D-BF55-3C5BEC046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1" y="0"/>
            <a:ext cx="2095499" cy="12573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709D5B6-A55F-4D9B-AC53-8F3734C67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955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261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2E9418-64AB-4BAD-AF36-D4FC7CF5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0"/>
            <a:ext cx="10353761" cy="1326321"/>
          </a:xfrm>
        </p:spPr>
        <p:txBody>
          <a:bodyPr/>
          <a:lstStyle/>
          <a:p>
            <a:r>
              <a:rPr lang="de-DE" dirty="0"/>
              <a:t>Politik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F44F1AB-8DC2-4502-9E95-49D8DFD62E78}"/>
              </a:ext>
            </a:extLst>
          </p:cNvPr>
          <p:cNvSpPr txBox="1"/>
          <p:nvPr/>
        </p:nvSpPr>
        <p:spPr>
          <a:xfrm>
            <a:off x="7837125" y="1651241"/>
            <a:ext cx="3050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Slowakei: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3841BB8-6487-4E43-B447-6BF7C4670862}"/>
              </a:ext>
            </a:extLst>
          </p:cNvPr>
          <p:cNvSpPr txBox="1"/>
          <p:nvPr/>
        </p:nvSpPr>
        <p:spPr>
          <a:xfrm>
            <a:off x="970930" y="1651242"/>
            <a:ext cx="3383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Deutschland: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71D8A96-B1AF-4C9B-B4BC-F563A71A03E5}"/>
              </a:ext>
            </a:extLst>
          </p:cNvPr>
          <p:cNvSpPr txBox="1"/>
          <p:nvPr/>
        </p:nvSpPr>
        <p:spPr>
          <a:xfrm>
            <a:off x="970930" y="2437828"/>
            <a:ext cx="39735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2000" dirty="0"/>
              <a:t>Sorgen der Slowakei werden nicht als Grund gesehen Nord Stream 2 abzubrechen oder umzugestalten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1DDC33F-8EC0-40F5-B559-A177C20E7C73}"/>
              </a:ext>
            </a:extLst>
          </p:cNvPr>
          <p:cNvSpPr txBox="1"/>
          <p:nvPr/>
        </p:nvSpPr>
        <p:spPr>
          <a:xfrm>
            <a:off x="7837125" y="2339557"/>
            <a:ext cx="416708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2000" dirty="0"/>
              <a:t>Slowakei fühlt sich nicht wahrgenommen und ist verärgert</a:t>
            </a:r>
          </a:p>
          <a:p>
            <a:pPr marL="285750" indent="-285750">
              <a:buFontTx/>
              <a:buChar char="-"/>
            </a:pPr>
            <a:endParaRPr lang="de-DE" sz="2000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AB514B9-19E8-4B03-9024-E10BD653D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1" y="0"/>
            <a:ext cx="2095499" cy="12573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9F75E26-C6DD-4B7E-9EF5-03BFB42A7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955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597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2AA79D-2B71-484B-B959-011B7D7E9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>
            <a:normAutofit/>
          </a:bodyPr>
          <a:lstStyle/>
          <a:p>
            <a:pPr marL="0" indent="0"/>
            <a:r>
              <a:rPr lang="de-DE" dirty="0"/>
              <a:t>Umwelt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08B2FC0-B340-4E75-BB9F-CA9CA8B54A64}"/>
              </a:ext>
            </a:extLst>
          </p:cNvPr>
          <p:cNvSpPr txBox="1"/>
          <p:nvPr/>
        </p:nvSpPr>
        <p:spPr>
          <a:xfrm>
            <a:off x="2018492" y="2921168"/>
            <a:ext cx="8518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Die Auswirkungen auf die Natur sind nicht Bestandteil des Konfliktes, da die Slowakei nicht an die Ostsee grenzt und somit nicht direkt von den dort entstehenden Umweltschäden betroffen ist.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33ECB59-A77F-4426-892E-C8071B755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1" y="0"/>
            <a:ext cx="2095499" cy="12573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B4D1125-4BAA-4B1C-B4C7-3327DE95D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955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810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2A301E-330F-41A7-BA97-50198A00D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/>
          <a:p>
            <a:r>
              <a:rPr lang="de-DE" dirty="0"/>
              <a:t>Gegenüberstellung Deutschlands mit der Ukraine</a:t>
            </a:r>
          </a:p>
        </p:txBody>
      </p:sp>
      <p:sp>
        <p:nvSpPr>
          <p:cNvPr id="6" name="Pfeil: nach links 5">
            <a:extLst>
              <a:ext uri="{FF2B5EF4-FFF2-40B4-BE49-F238E27FC236}">
                <a16:creationId xmlns:a16="http://schemas.microsoft.com/office/drawing/2014/main" id="{9815FED8-F6AF-47DB-9A61-8B94519C65A1}"/>
              </a:ext>
            </a:extLst>
          </p:cNvPr>
          <p:cNvSpPr/>
          <p:nvPr/>
        </p:nvSpPr>
        <p:spPr>
          <a:xfrm rot="10800000">
            <a:off x="3283833" y="1759837"/>
            <a:ext cx="1508426" cy="4872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: nach links 6">
            <a:extLst>
              <a:ext uri="{FF2B5EF4-FFF2-40B4-BE49-F238E27FC236}">
                <a16:creationId xmlns:a16="http://schemas.microsoft.com/office/drawing/2014/main" id="{82A23DAD-FDDF-4F32-8FDF-EB7AC27A2015}"/>
              </a:ext>
            </a:extLst>
          </p:cNvPr>
          <p:cNvSpPr/>
          <p:nvPr/>
        </p:nvSpPr>
        <p:spPr>
          <a:xfrm>
            <a:off x="6645530" y="1787167"/>
            <a:ext cx="1508426" cy="4872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E8B6F4E-E3C2-43A2-969B-5930FDDB07B4}"/>
              </a:ext>
            </a:extLst>
          </p:cNvPr>
          <p:cNvSpPr txBox="1"/>
          <p:nvPr/>
        </p:nvSpPr>
        <p:spPr>
          <a:xfrm>
            <a:off x="770154" y="1723852"/>
            <a:ext cx="2382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Deutschland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B5CBFE5-EC96-4FD3-8F2A-3C482AA66F5C}"/>
              </a:ext>
            </a:extLst>
          </p:cNvPr>
          <p:cNvSpPr txBox="1"/>
          <p:nvPr/>
        </p:nvSpPr>
        <p:spPr>
          <a:xfrm>
            <a:off x="8723924" y="1741657"/>
            <a:ext cx="2376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Ukraine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05E5FA9-42E0-4C0E-AE84-D7BAB520F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924" y="2264877"/>
            <a:ext cx="20955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604CB45-721C-4A75-B03A-D38F02B98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95" y="2274402"/>
            <a:ext cx="2095500" cy="12573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333DCC6C-D399-47F5-96F5-66BA68FD9357}"/>
              </a:ext>
            </a:extLst>
          </p:cNvPr>
          <p:cNvSpPr txBox="1"/>
          <p:nvPr/>
        </p:nvSpPr>
        <p:spPr>
          <a:xfrm>
            <a:off x="3283833" y="3531702"/>
            <a:ext cx="5590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Wirtschaft		Politik	Umwelt</a:t>
            </a:r>
          </a:p>
        </p:txBody>
      </p:sp>
    </p:spTree>
    <p:extLst>
      <p:ext uri="{BB962C8B-B14F-4D97-AF65-F5344CB8AC3E}">
        <p14:creationId xmlns:p14="http://schemas.microsoft.com/office/powerpoint/2010/main" val="14522376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F87E38-99A8-4AFA-9965-1CFC36552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/>
          <a:p>
            <a:r>
              <a:rPr lang="de-DE" dirty="0"/>
              <a:t>Wirtschaft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5E448A1-2C87-4838-A2FE-9C1A89B9DAC7}"/>
              </a:ext>
            </a:extLst>
          </p:cNvPr>
          <p:cNvSpPr txBox="1"/>
          <p:nvPr/>
        </p:nvSpPr>
        <p:spPr>
          <a:xfrm>
            <a:off x="1042182" y="2363308"/>
            <a:ext cx="3383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Deutschland: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CF000A3-3CB9-4958-A879-B39677907FFF}"/>
              </a:ext>
            </a:extLst>
          </p:cNvPr>
          <p:cNvSpPr txBox="1"/>
          <p:nvPr/>
        </p:nvSpPr>
        <p:spPr>
          <a:xfrm>
            <a:off x="7837125" y="2363307"/>
            <a:ext cx="3050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Ukraine: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E6CC160-4C46-466B-9D1F-B4DDE7DF3093}"/>
              </a:ext>
            </a:extLst>
          </p:cNvPr>
          <p:cNvSpPr txBox="1"/>
          <p:nvPr/>
        </p:nvSpPr>
        <p:spPr>
          <a:xfrm>
            <a:off x="970930" y="3429000"/>
            <a:ext cx="4959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2000" dirty="0"/>
              <a:t>Steigerung der Wettbewerbsfähigkeit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5F8772D-F269-4C69-8077-626366807EA6}"/>
              </a:ext>
            </a:extLst>
          </p:cNvPr>
          <p:cNvSpPr txBox="1"/>
          <p:nvPr/>
        </p:nvSpPr>
        <p:spPr>
          <a:xfrm>
            <a:off x="7837125" y="3435056"/>
            <a:ext cx="41670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2000" dirty="0"/>
              <a:t>Schwächung</a:t>
            </a:r>
          </a:p>
          <a:p>
            <a:pPr marL="285750" indent="-285750">
              <a:buFontTx/>
              <a:buChar char="-"/>
            </a:pPr>
            <a:endParaRPr lang="de-DE" sz="2000" dirty="0"/>
          </a:p>
          <a:p>
            <a:pPr marL="285750" indent="-285750">
              <a:buFontTx/>
              <a:buChar char="-"/>
            </a:pPr>
            <a:r>
              <a:rPr lang="de-DE" sz="2000" dirty="0"/>
              <a:t>Verlust von Transitgebühren </a:t>
            </a:r>
          </a:p>
          <a:p>
            <a:endParaRPr lang="de-DE" dirty="0"/>
          </a:p>
          <a:p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EDA6C00-4A42-4FBA-A184-CB4D9EEEE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95500" cy="12573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400BCB7-9DF9-45F8-BBD8-563CF53C6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-4763"/>
            <a:ext cx="20955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790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8E6323-D746-4F9F-B1AC-7567AD9E4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6321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BEA2E3-D7B1-4DA2-A72A-30017043B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638" y="1448789"/>
            <a:ext cx="8122723" cy="52192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Erläuterung der Standpunkte von </a:t>
            </a:r>
          </a:p>
          <a:p>
            <a:pPr marL="0" indent="0" algn="ctr">
              <a:buNone/>
            </a:pPr>
            <a:endParaRPr lang="de-DE" sz="2800" dirty="0"/>
          </a:p>
          <a:p>
            <a:pPr marL="1828800" lvl="4" indent="0">
              <a:buNone/>
            </a:pPr>
            <a:r>
              <a:rPr lang="de-DE" sz="2000" dirty="0"/>
              <a:t>Deutschland		Slowakei</a:t>
            </a:r>
          </a:p>
          <a:p>
            <a:pPr marL="3200400" lvl="7" indent="0">
              <a:buNone/>
            </a:pPr>
            <a:endParaRPr lang="de-DE" sz="2000" dirty="0"/>
          </a:p>
          <a:p>
            <a:pPr marL="1828800" lvl="4" indent="0">
              <a:buNone/>
            </a:pPr>
            <a:r>
              <a:rPr lang="de-DE" sz="2000" dirty="0"/>
              <a:t>Polen			Ukraine</a:t>
            </a:r>
          </a:p>
          <a:p>
            <a:pPr marL="1828800" lvl="4" indent="0">
              <a:buNone/>
            </a:pPr>
            <a:endParaRPr lang="de-DE" sz="2800" dirty="0"/>
          </a:p>
          <a:p>
            <a:pPr marL="0" indent="0">
              <a:buNone/>
            </a:pPr>
            <a:r>
              <a:rPr lang="de-DE" dirty="0"/>
              <a:t>anhand der Kategorien      </a:t>
            </a:r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/>
              <a:t>Wirtschaft, Politik und Umwelt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03065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CA5978-6585-4E73-A1A2-E4DF960C8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0"/>
            <a:ext cx="10353761" cy="1326321"/>
          </a:xfrm>
        </p:spPr>
        <p:txBody>
          <a:bodyPr/>
          <a:lstStyle/>
          <a:p>
            <a:r>
              <a:rPr lang="de-DE" dirty="0"/>
              <a:t>Politik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E9377A1-EE03-42F7-ADB1-B96C5C042431}"/>
              </a:ext>
            </a:extLst>
          </p:cNvPr>
          <p:cNvSpPr txBox="1"/>
          <p:nvPr/>
        </p:nvSpPr>
        <p:spPr>
          <a:xfrm>
            <a:off x="913796" y="2437828"/>
            <a:ext cx="54690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2000" dirty="0"/>
              <a:t>Eine Erpressbarkeit der Ukraine aufgrund des Abstellens der Gaslieferungen durch Russland wird nicht als mögliche Folge gesehen</a:t>
            </a:r>
          </a:p>
          <a:p>
            <a:pPr marL="285750" indent="-285750">
              <a:buFontTx/>
              <a:buChar char="-"/>
            </a:pPr>
            <a:endParaRPr lang="de-DE" sz="2000" dirty="0"/>
          </a:p>
          <a:p>
            <a:pPr marL="285750" indent="-285750">
              <a:buFontTx/>
              <a:buChar char="-"/>
            </a:pPr>
            <a:r>
              <a:rPr lang="de-DE" sz="2000" dirty="0"/>
              <a:t>bewaffneter Konflikt zwischen der Ukraine und Russland wird als realistisch gesehen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E931660-2D61-41FB-8E56-5241AE6FF68E}"/>
              </a:ext>
            </a:extLst>
          </p:cNvPr>
          <p:cNvSpPr txBox="1"/>
          <p:nvPr/>
        </p:nvSpPr>
        <p:spPr>
          <a:xfrm>
            <a:off x="970930" y="1651242"/>
            <a:ext cx="3383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Deutschland: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82306B3-535C-470A-934A-3C27E6A5EE51}"/>
              </a:ext>
            </a:extLst>
          </p:cNvPr>
          <p:cNvSpPr txBox="1"/>
          <p:nvPr/>
        </p:nvSpPr>
        <p:spPr>
          <a:xfrm>
            <a:off x="7837125" y="1651241"/>
            <a:ext cx="3050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Ukraine: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E71BEA4-77D3-4781-96AE-7DA0EA60F5E2}"/>
              </a:ext>
            </a:extLst>
          </p:cNvPr>
          <p:cNvSpPr txBox="1"/>
          <p:nvPr/>
        </p:nvSpPr>
        <p:spPr>
          <a:xfrm>
            <a:off x="7837125" y="2437826"/>
            <a:ext cx="416708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2000" dirty="0"/>
              <a:t>Ukraine fühlt sich in eine existentiell gefährliche Lage versetzt</a:t>
            </a:r>
          </a:p>
          <a:p>
            <a:pPr marL="285750" indent="-285750">
              <a:buFontTx/>
              <a:buChar char="-"/>
            </a:pPr>
            <a:endParaRPr lang="de-DE" sz="2000" dirty="0"/>
          </a:p>
          <a:p>
            <a:pPr marL="285750" indent="-285750">
              <a:buFontTx/>
              <a:buChar char="-"/>
            </a:pPr>
            <a:r>
              <a:rPr lang="de-DE" sz="2000" dirty="0"/>
              <a:t>Ein bewaffneter Konflikt mit Russland  wird befürchtet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59ADE9F-C4BC-43E9-98E3-FFF039949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95500" cy="12573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BD32A9C-88C5-4B4C-9C00-00A8E4D05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-4763"/>
            <a:ext cx="20955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7249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17FBBE-0B8A-4E03-A592-C6C81F5C1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/>
          <a:p>
            <a:r>
              <a:rPr lang="de-DE" dirty="0"/>
              <a:t>Umwelt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1C09567-94E5-41D8-BB27-88BEC1A7A236}"/>
              </a:ext>
            </a:extLst>
          </p:cNvPr>
          <p:cNvSpPr txBox="1"/>
          <p:nvPr/>
        </p:nvSpPr>
        <p:spPr>
          <a:xfrm>
            <a:off x="2254153" y="2675242"/>
            <a:ext cx="767304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Die Auswirkungen auf die Natur sind nicht Bestandteil des Konfliktes, da die Ukraine nicht an die Ostsee grenzt und somit nicht direkt von den dort entstehenden Umweltschäden betroffen ist.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EC24CD0-33BB-411B-A0AE-5F078798C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95500" cy="12573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6E8AB8F-4613-4016-928B-5BC04DC49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-4763"/>
            <a:ext cx="20955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2133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025530-BBAF-41EF-A46E-9ADF0D967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>
            <a:normAutofit/>
          </a:bodyPr>
          <a:lstStyle/>
          <a:p>
            <a:r>
              <a:rPr lang="de-DE" dirty="0"/>
              <a:t>Gemeinsamkeiten Deutschlands, Polens, der Slowakei und Ukraine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EA70D1-F82F-4563-804D-ABE677498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4184" y="1581432"/>
            <a:ext cx="6192982" cy="3695136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Es besteht nur eine Übereinkunft :</a:t>
            </a:r>
          </a:p>
          <a:p>
            <a:pPr>
              <a:buFontTx/>
              <a:buChar char="-"/>
            </a:pPr>
            <a:endParaRPr lang="de-DE" dirty="0"/>
          </a:p>
          <a:p>
            <a:pPr>
              <a:buFontTx/>
              <a:buChar char="-"/>
            </a:pPr>
            <a:r>
              <a:rPr lang="de-DE" dirty="0"/>
              <a:t>Die Ukraine muss Gastransitland bleiben</a:t>
            </a:r>
          </a:p>
          <a:p>
            <a:pPr>
              <a:buFontTx/>
              <a:buChar char="-"/>
            </a:pPr>
            <a:endParaRPr lang="de-DE" dirty="0"/>
          </a:p>
          <a:p>
            <a:pPr>
              <a:buFontTx/>
              <a:buChar char="-"/>
            </a:pPr>
            <a:r>
              <a:rPr lang="de-DE" dirty="0"/>
              <a:t>Ziel für durch Zusammenarbeit aller Beteiligten für die nächsten 5 Jahre erreicht</a:t>
            </a:r>
          </a:p>
          <a:p>
            <a:pPr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71076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E03746-2380-4CDE-AA6E-001782020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0"/>
            <a:ext cx="10353761" cy="1326321"/>
          </a:xfrm>
        </p:spPr>
        <p:txBody>
          <a:bodyPr/>
          <a:lstStyle/>
          <a:p>
            <a:r>
              <a:rPr lang="de-DE" dirty="0"/>
              <a:t>Fazit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295888-4D56-448D-8158-1CABAF669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004" y="1460666"/>
            <a:ext cx="8763991" cy="4494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Nord Stream 2 ist ein Projekt mit weitreichenden Dimensionen: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Es zeigt</a:t>
            </a:r>
          </a:p>
          <a:p>
            <a:pPr marL="0" indent="0">
              <a:buNone/>
            </a:pPr>
            <a:endParaRPr lang="de-DE" dirty="0"/>
          </a:p>
          <a:p>
            <a:pPr>
              <a:buFontTx/>
              <a:buChar char="-"/>
            </a:pPr>
            <a:r>
              <a:rPr lang="de-DE" dirty="0"/>
              <a:t>die Härte des Energiemarktes innerhalb Europas</a:t>
            </a:r>
          </a:p>
          <a:p>
            <a:pPr>
              <a:buFontTx/>
              <a:buChar char="-"/>
            </a:pPr>
            <a:r>
              <a:rPr lang="de-DE" dirty="0"/>
              <a:t>wie wichtig die Gastransitrolle für osteuropäische Länder ist</a:t>
            </a:r>
          </a:p>
          <a:p>
            <a:pPr marL="0" indent="0">
              <a:buNone/>
            </a:pPr>
            <a:r>
              <a:rPr lang="de-DE" dirty="0"/>
              <a:t>-  dass bei der Energie Politik auf nationale Lösungen gesetzt wird</a:t>
            </a:r>
          </a:p>
          <a:p>
            <a:pPr>
              <a:buFontTx/>
              <a:buChar char="-"/>
            </a:pPr>
            <a:r>
              <a:rPr lang="de-DE" dirty="0"/>
              <a:t>dass in der europäischen Energiepolitik sich der Stärkere durchsetzt</a:t>
            </a:r>
          </a:p>
          <a:p>
            <a:pPr>
              <a:buFontTx/>
              <a:buChar char="-"/>
            </a:pPr>
            <a:endParaRPr lang="de-DE" dirty="0"/>
          </a:p>
          <a:p>
            <a:pPr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33397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38108-224E-4A23-A2A1-FF7CB6E3E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/>
          <a:p>
            <a:r>
              <a:rPr lang="de-DE" dirty="0">
                <a:effectLst/>
              </a:rPr>
              <a:t>Auswirkungen auf die gemeinsame europäische Energiepolitik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CE8F61-8B2E-4FD5-AC63-135A62BBD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1694898"/>
            <a:ext cx="10353762" cy="4741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effectLst/>
              </a:rPr>
              <a:t>Eine Einschätzung des Einflusses von Nord Stream 2 auf die Energieunion ist nur in Relation zu den Interessen und Standpunkten der einzelnen Mitgliedsstaaten möglich.</a:t>
            </a:r>
            <a:endParaRPr lang="de-DE" sz="1000" dirty="0">
              <a:effectLst/>
            </a:endParaRPr>
          </a:p>
          <a:p>
            <a:pPr marL="0" indent="0">
              <a:buNone/>
            </a:pPr>
            <a:endParaRPr lang="de-DE" dirty="0">
              <a:effectLst/>
            </a:endParaRPr>
          </a:p>
          <a:p>
            <a:pPr marL="0" indent="0">
              <a:buNone/>
            </a:pPr>
            <a:r>
              <a:rPr lang="de-DE" dirty="0">
                <a:effectLst/>
              </a:rPr>
              <a:t>Prioritäten bei den durch Nord Stream 2 beeinflussten Bereichen                            Wirtschaft, Politik und Umwelt sind bei jedem betroffenen Land unterschiedlich.</a:t>
            </a:r>
          </a:p>
          <a:p>
            <a:pPr marL="0" indent="0">
              <a:buNone/>
            </a:pPr>
            <a:endParaRPr lang="de-DE" dirty="0">
              <a:effectLst/>
            </a:endParaRPr>
          </a:p>
          <a:p>
            <a:pPr marL="0" indent="0">
              <a:buNone/>
            </a:pPr>
            <a:r>
              <a:rPr lang="de-DE" dirty="0">
                <a:effectLst/>
              </a:rPr>
              <a:t>- Östliche Mitgliedsstaaten werden geschädigt</a:t>
            </a:r>
          </a:p>
          <a:p>
            <a:pPr>
              <a:buFontTx/>
              <a:buChar char="-"/>
            </a:pPr>
            <a:r>
              <a:rPr lang="de-DE" dirty="0">
                <a:effectLst/>
              </a:rPr>
              <a:t>Ein Nichtdurchführen von Nord Stream 2 würde die Profiteure schädigen  </a:t>
            </a:r>
          </a:p>
          <a:p>
            <a:pPr>
              <a:buFontTx/>
              <a:buChar char="-"/>
            </a:pPr>
            <a:r>
              <a:rPr lang="de-DE" dirty="0">
                <a:effectLst/>
              </a:rPr>
              <a:t>Die Energie-Union und besonders der Begriff Solidarität sind nur ungenau definiert</a:t>
            </a:r>
          </a:p>
          <a:p>
            <a:pPr marL="0" indent="0">
              <a:buNone/>
            </a:pPr>
            <a:endParaRPr lang="de-DE" dirty="0">
              <a:effectLst/>
            </a:endParaRPr>
          </a:p>
          <a:p>
            <a:pPr marL="0" indent="0">
              <a:buNone/>
            </a:pPr>
            <a:endParaRPr lang="de-D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272082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A276CD-D5C5-4D3D-99B7-3494CC865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/>
          <a:p>
            <a:r>
              <a:rPr lang="de-DE" dirty="0">
                <a:effectLst/>
              </a:rPr>
              <a:t>Resümee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321B93-FD75-4D25-9DEE-A69F85FD7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4163" y="1751610"/>
            <a:ext cx="7713023" cy="4057403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effectLst/>
              </a:rPr>
              <a:t>Die Hypothese ist falsch, </a:t>
            </a:r>
          </a:p>
          <a:p>
            <a:pPr marL="0" indent="0">
              <a:buNone/>
            </a:pPr>
            <a:endParaRPr lang="de-DE" dirty="0">
              <a:effectLst/>
            </a:endParaRPr>
          </a:p>
          <a:p>
            <a:pPr marL="0" indent="0">
              <a:buNone/>
            </a:pPr>
            <a:r>
              <a:rPr lang="de-DE" dirty="0">
                <a:effectLst/>
              </a:rPr>
              <a:t>da nicht nur wirtschaftliche Hintergründe eine Rolle spielen, sondern auch politische Aspekte und auch die Beeinflussung der Umwelt. </a:t>
            </a:r>
          </a:p>
          <a:p>
            <a:pPr marL="0" indent="0">
              <a:buNone/>
            </a:pPr>
            <a:r>
              <a:rPr lang="de-DE" dirty="0">
                <a:effectLst/>
              </a:rPr>
              <a:t>Des Weiteren sind die Auswirkungen von Nord Stream 2 auf die gemeinsame europäische Energie-Politik nicht eindeutig als negativ zu definieren.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79702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CB11E5-0AEE-4FEA-88BD-B6592D373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Mediale Umsetzung</a:t>
            </a:r>
          </a:p>
        </p:txBody>
      </p:sp>
    </p:spTree>
    <p:extLst>
      <p:ext uri="{BB962C8B-B14F-4D97-AF65-F5344CB8AC3E}">
        <p14:creationId xmlns:p14="http://schemas.microsoft.com/office/powerpoint/2010/main" val="23950548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E373A-D9A7-4FAA-908B-5AA42B4B1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980" y="0"/>
            <a:ext cx="10353761" cy="1326321"/>
          </a:xfrm>
        </p:spPr>
        <p:txBody>
          <a:bodyPr/>
          <a:lstStyle/>
          <a:p>
            <a:pPr lvl="0"/>
            <a:r>
              <a:rPr lang="de-DE" dirty="0">
                <a:effectLst/>
              </a:rPr>
              <a:t>Abbildungsverzeichnis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122BE1-CCA9-4910-B381-404BFE34B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42" y="1326321"/>
            <a:ext cx="11993115" cy="51946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>
                <a:effectLst/>
              </a:rPr>
              <a:t>Gaspipelines nach Europa Internetpublikation unter: </a:t>
            </a:r>
            <a:r>
              <a:rPr lang="de-DE" dirty="0">
                <a:hlinkClick r:id="rId2"/>
              </a:rPr>
              <a:t>https://www.dw.com/de/machtkampf-um-gasleitungen-nach-europa/a-5789311</a:t>
            </a:r>
            <a:r>
              <a:rPr lang="de-DE" dirty="0"/>
              <a:t> </a:t>
            </a:r>
            <a:r>
              <a:rPr lang="de-DE" dirty="0">
                <a:effectLst/>
              </a:rPr>
              <a:t>[Stand: 05.02.2020]</a:t>
            </a:r>
          </a:p>
          <a:p>
            <a:pPr marL="0" indent="0">
              <a:buNone/>
            </a:pPr>
            <a:r>
              <a:rPr lang="de-DE" dirty="0">
                <a:effectLst/>
              </a:rPr>
              <a:t>Flagge Deutschlands Internetpublikation unter: </a:t>
            </a:r>
            <a:r>
              <a:rPr lang="de-DE" dirty="0">
                <a:hlinkClick r:id="rId3"/>
              </a:rPr>
              <a:t>https://de.wikipedia.org/wiki/Flagge_Deutschlands</a:t>
            </a:r>
            <a:r>
              <a:rPr lang="de-DE" dirty="0"/>
              <a:t> </a:t>
            </a:r>
            <a:r>
              <a:rPr lang="de-DE" dirty="0">
                <a:effectLst/>
              </a:rPr>
              <a:t>[Stand: 05.02.2020]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Flagge Polens </a:t>
            </a:r>
            <a:r>
              <a:rPr lang="de-DE" dirty="0">
                <a:effectLst/>
              </a:rPr>
              <a:t>Internetpublikation unter: </a:t>
            </a:r>
            <a:r>
              <a:rPr lang="de-DE" dirty="0">
                <a:hlinkClick r:id="rId4"/>
              </a:rPr>
              <a:t>https://de.wikipedia.org/wiki/Flagge_Polens</a:t>
            </a:r>
            <a:r>
              <a:rPr lang="de-DE" dirty="0">
                <a:effectLst/>
              </a:rPr>
              <a:t> [Stand: 05.02.2020]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Flagge der Ukraine </a:t>
            </a:r>
            <a:r>
              <a:rPr lang="de-DE" dirty="0">
                <a:effectLst/>
              </a:rPr>
              <a:t>Internetpublikation unter: </a:t>
            </a:r>
            <a:r>
              <a:rPr lang="de-DE" dirty="0">
                <a:hlinkClick r:id="rId5"/>
              </a:rPr>
              <a:t>https://de.wikipedia.org/wiki/Flagge_der_Ukraine</a:t>
            </a:r>
            <a:r>
              <a:rPr lang="de-DE" dirty="0"/>
              <a:t> </a:t>
            </a:r>
            <a:r>
              <a:rPr lang="de-DE" dirty="0">
                <a:effectLst/>
              </a:rPr>
              <a:t>[Stand: 05.02.2020]</a:t>
            </a:r>
          </a:p>
          <a:p>
            <a:pPr marL="0" indent="0">
              <a:buNone/>
            </a:pPr>
            <a:r>
              <a:rPr lang="de-DE" dirty="0">
                <a:effectLst/>
              </a:rPr>
              <a:t>Flagge der Slowakei Internetpublikation unter: </a:t>
            </a:r>
            <a:r>
              <a:rPr lang="de-DE" dirty="0">
                <a:hlinkClick r:id="rId6"/>
              </a:rPr>
              <a:t>https://de.wikipedia.org/wiki/Flagge_der_Slowakei</a:t>
            </a:r>
            <a:r>
              <a:rPr lang="de-DE" dirty="0"/>
              <a:t> </a:t>
            </a:r>
            <a:r>
              <a:rPr lang="de-DE" dirty="0">
                <a:effectLst/>
              </a:rPr>
              <a:t>[Stand: 05.02.2020]</a:t>
            </a:r>
          </a:p>
          <a:p>
            <a:pPr marL="0" indent="0">
              <a:buNone/>
            </a:pPr>
            <a:r>
              <a:rPr lang="de-DE" dirty="0">
                <a:effectLst/>
              </a:rPr>
              <a:t>Baltic Pipe Karte Internetpublikation unter: </a:t>
            </a:r>
            <a:r>
              <a:rPr lang="de-DE" dirty="0">
                <a:hlinkClick r:id="rId7"/>
              </a:rPr>
              <a:t>https://de.wikipedia.org/wiki/Baltic_Pipe#/media/Datei:Mapa_baltic-pipe-public-domain-PL.jpg</a:t>
            </a:r>
            <a:r>
              <a:rPr lang="de-DE" dirty="0"/>
              <a:t> </a:t>
            </a:r>
            <a:r>
              <a:rPr lang="de-DE" dirty="0">
                <a:effectLst/>
              </a:rPr>
              <a:t>[Stand: 05.02.2020]</a:t>
            </a:r>
          </a:p>
          <a:p>
            <a:pPr marL="0" indent="0">
              <a:buNone/>
            </a:pPr>
            <a:endParaRPr lang="de-DE" dirty="0">
              <a:effectLst/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50686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A84D63-2CD7-41DD-912D-66F81C056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356" y="0"/>
            <a:ext cx="10353761" cy="1326321"/>
          </a:xfrm>
        </p:spPr>
        <p:txBody>
          <a:bodyPr/>
          <a:lstStyle/>
          <a:p>
            <a:r>
              <a:rPr lang="de-DE" dirty="0">
                <a:effectLst/>
              </a:rPr>
              <a:t>Literaturverzeichnis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7CF00C-152D-4C96-95D5-A4B41892E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46909"/>
            <a:ext cx="12192000" cy="5248894"/>
          </a:xfrm>
        </p:spPr>
        <p:txBody>
          <a:bodyPr>
            <a:noAutofit/>
          </a:bodyPr>
          <a:lstStyle/>
          <a:p>
            <a:r>
              <a:rPr lang="de-DE" sz="1000" dirty="0">
                <a:effectLst/>
              </a:rPr>
              <a:t>Benz, M. (2018. 01 03). </a:t>
            </a:r>
            <a:r>
              <a:rPr lang="de-DE" sz="1000" i="1" dirty="0">
                <a:effectLst/>
              </a:rPr>
              <a:t>Neue </a:t>
            </a:r>
            <a:r>
              <a:rPr lang="de-DE" sz="1000" i="1" dirty="0" err="1">
                <a:effectLst/>
              </a:rPr>
              <a:t>Bürcher</a:t>
            </a:r>
            <a:r>
              <a:rPr lang="de-DE" sz="1000" i="1" dirty="0">
                <a:effectLst/>
              </a:rPr>
              <a:t> Zeitung</a:t>
            </a:r>
            <a:r>
              <a:rPr lang="de-DE" sz="1000" dirty="0">
                <a:effectLst/>
              </a:rPr>
              <a:t>. Von https://www.nzz.ch/wirtschaft/die-ukraine-traegt-im-erdgasstreit-mit-russland-endgueltig-den-sieg-davon-ld.1361746 abgerufen</a:t>
            </a:r>
          </a:p>
          <a:p>
            <a:r>
              <a:rPr lang="de-DE" sz="1000" dirty="0">
                <a:effectLst/>
              </a:rPr>
              <a:t>(09. 26 2018). Von https://www.kyivpost.com/ukraine-politics/finance-ministry-ukraine-to-lose-2-5-3-percent-of-gdp-over-nord-stream-2.html?cn-reloaded=1 abgerufen</a:t>
            </a:r>
          </a:p>
          <a:p>
            <a:r>
              <a:rPr lang="de-DE" sz="1000" i="1" dirty="0" err="1">
                <a:effectLst/>
              </a:rPr>
              <a:t>ARd</a:t>
            </a:r>
            <a:r>
              <a:rPr lang="de-DE" sz="1000" dirty="0">
                <a:effectLst/>
              </a:rPr>
              <a:t>. (21. 12 2019). Von https://www.tagesschau.de/ausland/trump-nord-stream-2-sanktionen-103.html abgerufen</a:t>
            </a:r>
          </a:p>
          <a:p>
            <a:r>
              <a:rPr lang="de-DE" sz="1000" dirty="0">
                <a:effectLst/>
              </a:rPr>
              <a:t>Aretz, E. (08. 02 2019). </a:t>
            </a:r>
            <a:r>
              <a:rPr lang="de-DE" sz="1000" i="1" dirty="0">
                <a:effectLst/>
              </a:rPr>
              <a:t>tagesschau.de</a:t>
            </a:r>
            <a:r>
              <a:rPr lang="de-DE" sz="1000" dirty="0">
                <a:effectLst/>
              </a:rPr>
              <a:t>. Von https://www.tagesschau.de/wirtschaft/deutschland-russland-gas-101.html abgerufen [13.01.2020]</a:t>
            </a:r>
          </a:p>
          <a:p>
            <a:r>
              <a:rPr lang="de-DE" sz="1000" dirty="0" err="1">
                <a:effectLst/>
              </a:rPr>
              <a:t>Ballin</a:t>
            </a:r>
            <a:r>
              <a:rPr lang="de-DE" sz="1000" dirty="0">
                <a:effectLst/>
              </a:rPr>
              <a:t>, A. (04. 12 2019). </a:t>
            </a:r>
            <a:r>
              <a:rPr lang="de-DE" sz="1000" i="1" dirty="0">
                <a:effectLst/>
              </a:rPr>
              <a:t>Handelsblatt</a:t>
            </a:r>
            <a:r>
              <a:rPr lang="de-DE" sz="1000" dirty="0">
                <a:effectLst/>
              </a:rPr>
              <a:t>. Von https://www.handelsblatt.com/unternehmen/energie/energieversorgung-ukraine-und-russland-pokern-im-gasstreit-hoch/25294772.html?ticket=ST-43322890-5NwfmDsSvSHqH4a7cNbk-ap2 abgerufen[13.01.2020]</a:t>
            </a:r>
          </a:p>
          <a:p>
            <a:r>
              <a:rPr lang="de-DE" sz="1000" dirty="0" err="1">
                <a:effectLst/>
              </a:rPr>
              <a:t>Bidder</a:t>
            </a:r>
            <a:r>
              <a:rPr lang="de-DE" sz="1000" dirty="0">
                <a:effectLst/>
              </a:rPr>
              <a:t>, B. (08. 02 2019). </a:t>
            </a:r>
            <a:r>
              <a:rPr lang="de-DE" sz="1000" i="1" dirty="0">
                <a:effectLst/>
              </a:rPr>
              <a:t>Spiegel Online</a:t>
            </a:r>
            <a:r>
              <a:rPr lang="de-DE" sz="1000" dirty="0">
                <a:effectLst/>
              </a:rPr>
              <a:t>. Von https://www.spiegel.de/wirtschaft/soziales/nord-stream-2-deutschland-zahlt-einen-zu-hohen-preis-a-1252335.html abgerufen[13.01.2020]</a:t>
            </a:r>
          </a:p>
          <a:p>
            <a:r>
              <a:rPr lang="de-DE" sz="1000" i="1" dirty="0">
                <a:effectLst/>
              </a:rPr>
              <a:t>Bundeszentrale für politische Bildung</a:t>
            </a:r>
            <a:r>
              <a:rPr lang="de-DE" sz="1000" dirty="0">
                <a:effectLst/>
              </a:rPr>
              <a:t>. (13. 07 2013). Von http://www.bpb.de/politik/wirtschaft/energiepolitik/152502/gemeinsamen-energieaussenpolitik-der-eu abgerufen[13.01.2020]</a:t>
            </a:r>
          </a:p>
          <a:p>
            <a:r>
              <a:rPr lang="de-DE" sz="1000" i="1" dirty="0">
                <a:effectLst/>
              </a:rPr>
              <a:t>ENERGIE-CHRONIK</a:t>
            </a:r>
            <a:r>
              <a:rPr lang="de-DE" sz="1000" dirty="0">
                <a:effectLst/>
              </a:rPr>
              <a:t>. (2006). Von https://www.energie-chronik.de/060706.htm abgerufen[13.01.2020]</a:t>
            </a:r>
          </a:p>
          <a:p>
            <a:r>
              <a:rPr lang="de-DE" sz="1000" i="1" dirty="0" err="1">
                <a:effectLst/>
              </a:rPr>
              <a:t>Eustream</a:t>
            </a:r>
            <a:r>
              <a:rPr lang="de-DE" sz="1000" dirty="0">
                <a:effectLst/>
              </a:rPr>
              <a:t>. (kein Datum). Von https://www.eustream.sk/en_company-eustream abgerufen[13.01.2020]</a:t>
            </a:r>
          </a:p>
          <a:p>
            <a:r>
              <a:rPr lang="de-DE" sz="1000" dirty="0" err="1">
                <a:effectLst/>
              </a:rPr>
              <a:t>Faiß</a:t>
            </a:r>
            <a:r>
              <a:rPr lang="de-DE" sz="1000" dirty="0">
                <a:effectLst/>
              </a:rPr>
              <a:t>, H. L. (16. 09 2019). </a:t>
            </a:r>
            <a:r>
              <a:rPr lang="de-DE" sz="1000" i="1" dirty="0">
                <a:effectLst/>
              </a:rPr>
              <a:t>Politik in den EU-Mitgliedsstaaten</a:t>
            </a:r>
            <a:r>
              <a:rPr lang="de-DE" sz="1000" dirty="0">
                <a:effectLst/>
              </a:rPr>
              <a:t>. Von https://www.treffpunkteuropa.de/nord-stream-2-worum-geht-es-eigentlich abgerufen[13.01.2020]</a:t>
            </a:r>
          </a:p>
          <a:p>
            <a:r>
              <a:rPr lang="de-DE" sz="1000" dirty="0">
                <a:effectLst/>
              </a:rPr>
              <a:t>Hölzl (kein Datum) Von https://twinspace.etwinning.net/89104/materials/files[13.01.2020]</a:t>
            </a:r>
          </a:p>
          <a:p>
            <a:r>
              <a:rPr lang="de-DE" sz="1000" dirty="0">
                <a:effectLst/>
              </a:rPr>
              <a:t>Kellermann, F. (18. 21 2017). </a:t>
            </a:r>
            <a:r>
              <a:rPr lang="de-DE" sz="1000" i="1" dirty="0">
                <a:effectLst/>
              </a:rPr>
              <a:t>Deutschlandfunk</a:t>
            </a:r>
            <a:r>
              <a:rPr lang="de-DE" sz="1000" dirty="0">
                <a:effectLst/>
              </a:rPr>
              <a:t>. Von https://www.deutschlandfunk.de/deutsch-russische-gaspipeline-nordstream-ii-entzweit-polen.795.de.html?dram:article_id=406298 abgerufen[13.01.2020]</a:t>
            </a:r>
          </a:p>
          <a:p>
            <a:r>
              <a:rPr lang="de-DE" sz="1000" dirty="0">
                <a:effectLst/>
              </a:rPr>
              <a:t>Kellermann, F. (12. 09 2018). </a:t>
            </a:r>
            <a:r>
              <a:rPr lang="de-DE" sz="1000" i="1" dirty="0">
                <a:effectLst/>
              </a:rPr>
              <a:t>Deutschlandfunk</a:t>
            </a:r>
            <a:r>
              <a:rPr lang="de-DE" sz="1000" dirty="0">
                <a:effectLst/>
              </a:rPr>
              <a:t>. Von https://www.deutschlandfunk.de/nord-stream-2-die-ukraine-kaempft-um-ihre-kunden.1773.de.html?dram:article_id=427881 abgerufen[13.01.2020]</a:t>
            </a:r>
          </a:p>
          <a:p>
            <a:r>
              <a:rPr lang="de-DE" sz="1000" i="1" dirty="0" err="1">
                <a:effectLst/>
              </a:rPr>
              <a:t>Kyiw</a:t>
            </a:r>
            <a:r>
              <a:rPr lang="de-DE" sz="1000" i="1" dirty="0">
                <a:effectLst/>
              </a:rPr>
              <a:t> Post</a:t>
            </a:r>
            <a:r>
              <a:rPr lang="de-DE" sz="1000" dirty="0">
                <a:effectLst/>
              </a:rPr>
              <a:t>. (kein Datum). Von https://www.kyivpost.com/ukraine-politics/finance-ministry-ukraine-to-lose-2-5-3-percent-of-gdp-over-nord-stream-2.html?cn-reloaded=1 abgerufen[13.01.2020]</a:t>
            </a:r>
          </a:p>
          <a:p>
            <a:r>
              <a:rPr lang="de-DE" sz="1000" dirty="0">
                <a:effectLst/>
              </a:rPr>
              <a:t>Lang, K. O., &amp; Westphal, K. (2016). </a:t>
            </a:r>
            <a:r>
              <a:rPr lang="de-DE" sz="1000" i="1" dirty="0">
                <a:effectLst/>
              </a:rPr>
              <a:t>Nord Stream 2 - Versuch einer politischen und wirtschaftlichen Einordnung.</a:t>
            </a:r>
            <a:r>
              <a:rPr lang="de-DE" sz="1000" dirty="0">
                <a:effectLst/>
              </a:rPr>
              <a:t> Berlin: Stiftung Wissenschaft und Politik. [13.01.2020]</a:t>
            </a:r>
          </a:p>
          <a:p>
            <a:r>
              <a:rPr lang="de-DE" sz="1000" dirty="0">
                <a:effectLst/>
              </a:rPr>
              <a:t>Löhr, J. (15. 05 2018). </a:t>
            </a:r>
            <a:r>
              <a:rPr lang="de-DE" sz="1000" i="1" dirty="0">
                <a:effectLst/>
              </a:rPr>
              <a:t>Frankfurter Allgemeine</a:t>
            </a:r>
            <a:r>
              <a:rPr lang="de-DE" sz="1000" dirty="0">
                <a:effectLst/>
              </a:rPr>
              <a:t>. Von https://www.faz.net/aktuell/wirtschaft/die-pipeline-nord-stream-2-wird-zum-politikum-15589843.html abgerufen[13.01.2020]</a:t>
            </a:r>
          </a:p>
          <a:p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40964889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407245-8981-4964-90DF-300DC3F5B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6321"/>
          </a:xfrm>
        </p:spPr>
        <p:txBody>
          <a:bodyPr/>
          <a:lstStyle/>
          <a:p>
            <a:r>
              <a:rPr lang="de-DE" dirty="0">
                <a:effectLst/>
              </a:rPr>
              <a:t>Literaturverzeichnis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0BF0EE-6A02-49CF-AC93-2065DA5F4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77538"/>
            <a:ext cx="12191999" cy="5522026"/>
          </a:xfrm>
        </p:spPr>
        <p:txBody>
          <a:bodyPr>
            <a:normAutofit fontScale="47500" lnSpcReduction="20000"/>
          </a:bodyPr>
          <a:lstStyle/>
          <a:p>
            <a:r>
              <a:rPr lang="de-DE" i="1" dirty="0">
                <a:effectLst/>
              </a:rPr>
              <a:t>NABU</a:t>
            </a:r>
            <a:r>
              <a:rPr lang="de-DE" dirty="0">
                <a:effectLst/>
              </a:rPr>
              <a:t>. (kein Datum). Von https://www.nabu.de/natur-und-landschaft/meere/lebensraum-meer/gefahren/23740.html abgerufen[13.01.2020]</a:t>
            </a:r>
          </a:p>
          <a:p>
            <a:r>
              <a:rPr lang="de-DE" i="1" dirty="0">
                <a:effectLst/>
              </a:rPr>
              <a:t>Nord Stream 2</a:t>
            </a:r>
            <a:r>
              <a:rPr lang="de-DE" dirty="0">
                <a:effectLst/>
              </a:rPr>
              <a:t>. (kein Datum). Von https://www.nord-stream2.com/de/unternehmen/anteilseigner-und-finanzinvestoren/ abgerufen[13.01.2020]</a:t>
            </a:r>
          </a:p>
          <a:p>
            <a:r>
              <a:rPr lang="de-DE" i="1" dirty="0">
                <a:effectLst/>
              </a:rPr>
              <a:t>Nord Stream 2</a:t>
            </a:r>
            <a:r>
              <a:rPr lang="de-DE" dirty="0">
                <a:effectLst/>
              </a:rPr>
              <a:t>. (kein Datum). Von Anteilseigner und Finanzinvestoren: https://www.nord-stream2.com/de/unternehmen/anteilseigner-und-finanzinvestoren/ abgerufen[13.01.2020]</a:t>
            </a:r>
          </a:p>
          <a:p>
            <a:r>
              <a:rPr lang="de-DE" i="1" dirty="0">
                <a:effectLst/>
              </a:rPr>
              <a:t>Nord Stream 2 AG</a:t>
            </a:r>
            <a:r>
              <a:rPr lang="de-DE" dirty="0">
                <a:effectLst/>
              </a:rPr>
              <a:t>. (12 2017). Von https://webcache.googleusercontent.com/search?q=cache:pWxIuWu_dQsJ:https://www.nord-stream2.com/de/download/document/32/+&amp;cd=1&amp;hl=de&amp;ct=clnk&amp;gl=pl abgerufen[13.01.2020]</a:t>
            </a:r>
          </a:p>
          <a:p>
            <a:r>
              <a:rPr lang="de-DE" i="1" dirty="0">
                <a:effectLst/>
              </a:rPr>
              <a:t>Reuters</a:t>
            </a:r>
            <a:r>
              <a:rPr lang="de-DE" dirty="0">
                <a:effectLst/>
              </a:rPr>
              <a:t>. (26. 08 2016). Von https://uk.reuters.com/article/slovakia-russia-pipelne-idUKL8N1B71GE abgerufen[13.01.2020]</a:t>
            </a:r>
          </a:p>
          <a:p>
            <a:r>
              <a:rPr lang="de-DE" i="1" dirty="0">
                <a:effectLst/>
              </a:rPr>
              <a:t>Russia </a:t>
            </a:r>
            <a:r>
              <a:rPr lang="de-DE" i="1" dirty="0" err="1">
                <a:effectLst/>
              </a:rPr>
              <a:t>Bussines</a:t>
            </a:r>
            <a:r>
              <a:rPr lang="de-DE" i="1" dirty="0">
                <a:effectLst/>
              </a:rPr>
              <a:t> </a:t>
            </a:r>
            <a:r>
              <a:rPr lang="de-DE" i="1" dirty="0" err="1">
                <a:effectLst/>
              </a:rPr>
              <a:t>today</a:t>
            </a:r>
            <a:r>
              <a:rPr lang="de-DE" dirty="0">
                <a:effectLst/>
              </a:rPr>
              <a:t>. (2019). Von https://russiabusinesstoday.com/economy/poland-plans-to-increase-transit-fee-for-russian-gas/ abgerufen[13.01.2020]</a:t>
            </a:r>
          </a:p>
          <a:p>
            <a:r>
              <a:rPr lang="de-DE" dirty="0" err="1">
                <a:effectLst/>
              </a:rPr>
              <a:t>Sabanova</a:t>
            </a:r>
            <a:r>
              <a:rPr lang="de-DE" dirty="0">
                <a:effectLst/>
              </a:rPr>
              <a:t>, K. (11. 06 2018). </a:t>
            </a:r>
            <a:r>
              <a:rPr lang="de-DE" i="1" dirty="0">
                <a:effectLst/>
              </a:rPr>
              <a:t>FOMOSO</a:t>
            </a:r>
            <a:r>
              <a:rPr lang="de-DE" dirty="0">
                <a:effectLst/>
              </a:rPr>
              <a:t>. Von https://www.fomoso.org/meinungen/kommentare/nord-stream-2-grund-fuer-die-angst-in-der-ukraine-und-in-polen/#_ftnref2 abgerufen[13.01.2020]</a:t>
            </a:r>
          </a:p>
          <a:p>
            <a:r>
              <a:rPr lang="de-DE" dirty="0" err="1">
                <a:effectLst/>
              </a:rPr>
              <a:t>Schlandt</a:t>
            </a:r>
            <a:r>
              <a:rPr lang="de-DE" dirty="0">
                <a:effectLst/>
              </a:rPr>
              <a:t>, J. (04. 07 2017). </a:t>
            </a:r>
            <a:r>
              <a:rPr lang="de-DE" i="1" dirty="0">
                <a:effectLst/>
              </a:rPr>
              <a:t>Berliner Morgenpost</a:t>
            </a:r>
            <a:r>
              <a:rPr lang="de-DE" dirty="0">
                <a:effectLst/>
              </a:rPr>
              <a:t>. Von https://www.morgenpost.de/wirtschaft/article210184861/Mehr-russisches-Gas-fuer-Deutschland.html abgerufen[13.01.2020]</a:t>
            </a:r>
          </a:p>
          <a:p>
            <a:r>
              <a:rPr lang="de-DE" dirty="0">
                <a:effectLst/>
              </a:rPr>
              <a:t>Schuller, K. (02. 11 2019). </a:t>
            </a:r>
            <a:r>
              <a:rPr lang="de-DE" i="1" dirty="0">
                <a:effectLst/>
              </a:rPr>
              <a:t>Frankfurter Allgemeine</a:t>
            </a:r>
            <a:r>
              <a:rPr lang="de-DE" dirty="0">
                <a:effectLst/>
              </a:rPr>
              <a:t>. Von https://www.faz.net/aktuell/politik/russlands-nord-stream-gas-ist-eine-gefahr-fuer-deutschland-und-europa-16465519.html abgerufen[13.01.2020]</a:t>
            </a:r>
          </a:p>
          <a:p>
            <a:r>
              <a:rPr lang="de-DE" dirty="0">
                <a:effectLst/>
              </a:rPr>
              <a:t>Sommer, T. (12. 02 2019). </a:t>
            </a:r>
            <a:r>
              <a:rPr lang="de-DE" i="1" dirty="0">
                <a:effectLst/>
              </a:rPr>
              <a:t>Zeit Online</a:t>
            </a:r>
            <a:r>
              <a:rPr lang="de-DE" dirty="0">
                <a:effectLst/>
              </a:rPr>
              <a:t>. Von https://www.zeit.de/politik/deutschland/2019-02/nord-stream-fakten-hintergruende abgerufen[13.01.2020]</a:t>
            </a:r>
          </a:p>
          <a:p>
            <a:r>
              <a:rPr lang="de-DE" i="1" dirty="0">
                <a:effectLst/>
              </a:rPr>
              <a:t>Spiegel Online</a:t>
            </a:r>
            <a:r>
              <a:rPr lang="de-DE" dirty="0">
                <a:effectLst/>
              </a:rPr>
              <a:t>. (30. 11 2018). Von https://www.spiegel.de/wirtschaft/soziales/baltic-pipe-polen-und-daenemark-ueber-gaspipeline-unter-der-ostsee-einig-a-1241441.html abgerufen[13.01.2020]</a:t>
            </a:r>
          </a:p>
          <a:p>
            <a:r>
              <a:rPr lang="de-DE" i="1" dirty="0">
                <a:effectLst/>
              </a:rPr>
              <a:t>Spiegel Online</a:t>
            </a:r>
            <a:r>
              <a:rPr lang="de-DE" dirty="0">
                <a:effectLst/>
              </a:rPr>
              <a:t>. (07. 05 2019). Von https://www.spiegel.de/wirtschaft/unternehmen/nord-stream-2-ukraine-bezeichnet-gaspipeline-als-raeuberische-investition-a-1266266.html abgerufen[13.01.2020]</a:t>
            </a:r>
          </a:p>
          <a:p>
            <a:r>
              <a:rPr lang="de-DE" i="1" dirty="0" err="1">
                <a:effectLst/>
              </a:rPr>
              <a:t>statista</a:t>
            </a:r>
            <a:r>
              <a:rPr lang="de-DE" dirty="0">
                <a:effectLst/>
              </a:rPr>
              <a:t>. (2019). Von https://de.statista.com/statistik/daten/studie/273612/umfrage/bruttoinlandsprodukt-bip-der-slowakei/ abgerufen[13.01.2020]</a:t>
            </a:r>
          </a:p>
          <a:p>
            <a:r>
              <a:rPr lang="de-DE" dirty="0">
                <a:effectLst/>
              </a:rPr>
              <a:t>Steiner, E. (29. 01 2019). </a:t>
            </a:r>
            <a:r>
              <a:rPr lang="de-DE" i="1" dirty="0">
                <a:effectLst/>
              </a:rPr>
              <a:t>Welt</a:t>
            </a:r>
            <a:r>
              <a:rPr lang="de-DE" dirty="0">
                <a:effectLst/>
              </a:rPr>
              <a:t>. Von https://www.welt.de/wirtschaft/article187819534/Energieversorgung-Die-gefaehrliche-Abhaengigkeit-der-EU-von-Russland.html abgerufen[13.01.2020]</a:t>
            </a:r>
          </a:p>
          <a:p>
            <a:r>
              <a:rPr lang="de-DE" i="1" dirty="0">
                <a:effectLst/>
              </a:rPr>
              <a:t>Stern</a:t>
            </a:r>
            <a:r>
              <a:rPr lang="de-DE" dirty="0">
                <a:effectLst/>
              </a:rPr>
              <a:t>. (19. 12 2019). Von https://www.stern.de/wirtschaft/news/nach-langen-verhandlungen-russland-und-ukraine--einigung-ueber-neuen-gastransit-vertrag-9056868.html abgerufen[13.01.2020]</a:t>
            </a:r>
          </a:p>
          <a:p>
            <a:r>
              <a:rPr lang="de-DE" i="1" dirty="0">
                <a:effectLst/>
              </a:rPr>
              <a:t>Süddeutsche Zeitung</a:t>
            </a:r>
            <a:r>
              <a:rPr lang="de-DE" dirty="0">
                <a:effectLst/>
              </a:rPr>
              <a:t>. (24. 06 2014). Von https://www.sueddeutsche.de/wirtschaft/energieversorgung-europa-muss-von-importiertem-gas-und-oel-unabhaengig-werden-1.2013645 abgerufen[13.01.2020]</a:t>
            </a:r>
          </a:p>
          <a:p>
            <a:r>
              <a:rPr lang="de-DE" i="1" dirty="0">
                <a:effectLst/>
              </a:rPr>
              <a:t>Zeit Online</a:t>
            </a:r>
            <a:r>
              <a:rPr lang="de-DE" dirty="0">
                <a:effectLst/>
              </a:rPr>
              <a:t>. (31. 12 2019). Von https://www.zeit.de/politik/ausland/2019-12/gastransit-russland-ukraine-vertrag-gasversorgung abgerufen[13.01.2020]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8297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9B24D-880A-423C-8A44-F8A2ED334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59377"/>
            <a:ext cx="12191999" cy="1326321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37A043-5140-4061-B562-C993E10F0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7881" y="1266944"/>
            <a:ext cx="7891154" cy="53661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Gegenüberstellung Deutschlands mit:</a:t>
            </a:r>
          </a:p>
          <a:p>
            <a:pPr marL="0" indent="0">
              <a:buNone/>
            </a:pPr>
            <a:r>
              <a:rPr lang="de-DE" sz="2000" dirty="0"/>
              <a:t>		</a:t>
            </a:r>
          </a:p>
          <a:p>
            <a:pPr marL="0" indent="0">
              <a:buNone/>
            </a:pPr>
            <a:r>
              <a:rPr lang="de-DE" sz="2000" dirty="0"/>
              <a:t>Polen		Slowakei	Ukraine</a:t>
            </a:r>
            <a:endParaRPr lang="de-DE" sz="2200" dirty="0"/>
          </a:p>
          <a:p>
            <a:pPr marL="3657600" lvl="8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dirty="0"/>
              <a:t>Gemeinsamkeiten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Fazit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Auswirkungen auf die gemeinsame europäische Energiepolitik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Resümee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8165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897065-BA57-4D45-9B82-B8A7345B9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6321"/>
          </a:xfrm>
        </p:spPr>
        <p:txBody>
          <a:bodyPr/>
          <a:lstStyle/>
          <a:p>
            <a:r>
              <a:rPr lang="de-DE" dirty="0"/>
              <a:t>Nord Stream 2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78E630-9AEF-47C8-837E-8952C5CAA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2045" y="1329047"/>
            <a:ext cx="9247910" cy="41999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>
              <a:effectLst/>
            </a:endParaRPr>
          </a:p>
          <a:p>
            <a:pPr marL="0" indent="0">
              <a:buNone/>
            </a:pPr>
            <a:r>
              <a:rPr lang="de-DE" dirty="0">
                <a:effectLst/>
              </a:rPr>
              <a:t>- Erweiterungsbau von Nord Stream</a:t>
            </a:r>
          </a:p>
          <a:p>
            <a:pPr>
              <a:buFontTx/>
              <a:buChar char="-"/>
            </a:pPr>
            <a:endParaRPr lang="de-DE" dirty="0">
              <a:effectLst/>
            </a:endParaRPr>
          </a:p>
          <a:p>
            <a:pPr marL="0" indent="0">
              <a:buNone/>
            </a:pPr>
            <a:r>
              <a:rPr lang="de-DE" dirty="0">
                <a:effectLst/>
              </a:rPr>
              <a:t>- Befördert Gas durch die Ostsee von Russland nach Deutschland</a:t>
            </a:r>
          </a:p>
          <a:p>
            <a:pPr marL="0" indent="0">
              <a:buNone/>
            </a:pPr>
            <a:endParaRPr lang="de-DE" dirty="0">
              <a:effectLst/>
            </a:endParaRPr>
          </a:p>
          <a:p>
            <a:pPr marL="0" indent="0">
              <a:buNone/>
            </a:pPr>
            <a:r>
              <a:rPr lang="de-DE" dirty="0">
                <a:effectLst/>
              </a:rPr>
              <a:t>- Umgeht traditionelle Gastransitländer,  wie </a:t>
            </a:r>
            <a:r>
              <a:rPr lang="de-DE" sz="2000" dirty="0">
                <a:effectLst/>
              </a:rPr>
              <a:t>Polen, Slowakei oder die </a:t>
            </a:r>
            <a:r>
              <a:rPr lang="de-DE" dirty="0">
                <a:effectLst/>
              </a:rPr>
              <a:t>U</a:t>
            </a:r>
            <a:r>
              <a:rPr lang="de-DE" sz="2000" dirty="0">
                <a:effectLst/>
              </a:rPr>
              <a:t>kraine</a:t>
            </a:r>
          </a:p>
          <a:p>
            <a:pPr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0825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730235-5668-4F35-9C06-B82B2E212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6321"/>
          </a:xfrm>
        </p:spPr>
        <p:txBody>
          <a:bodyPr/>
          <a:lstStyle/>
          <a:p>
            <a:r>
              <a:rPr lang="de-DE" dirty="0"/>
              <a:t>Nord Stream 2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E0B5AA-F651-4334-A87D-633C8DDBD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5985" y="1278820"/>
            <a:ext cx="9434946" cy="5186557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de-DE" dirty="0">
                <a:effectLst/>
              </a:rPr>
              <a:t>Jährliche Kapazität: </a:t>
            </a:r>
          </a:p>
          <a:p>
            <a:pPr marL="0" indent="0">
              <a:buNone/>
            </a:pPr>
            <a:r>
              <a:rPr lang="de-DE" dirty="0">
                <a:effectLst/>
              </a:rPr>
              <a:t>    ungefähr 55 Milliarden Kubikmeter Gas</a:t>
            </a:r>
          </a:p>
          <a:p>
            <a:pPr>
              <a:buFontTx/>
              <a:buChar char="-"/>
            </a:pPr>
            <a:endParaRPr lang="de-DE" dirty="0">
              <a:effectLst/>
            </a:endParaRPr>
          </a:p>
          <a:p>
            <a:pPr>
              <a:buFontTx/>
              <a:buChar char="-"/>
            </a:pPr>
            <a:r>
              <a:rPr lang="de-DE" dirty="0">
                <a:effectLst/>
              </a:rPr>
              <a:t>Gemeinschaftsprojekt von:</a:t>
            </a:r>
          </a:p>
          <a:p>
            <a:pPr marL="0" indent="0">
              <a:buNone/>
            </a:pPr>
            <a:r>
              <a:rPr lang="de-DE" dirty="0">
                <a:effectLst/>
              </a:rPr>
              <a:t>    Deutschland, Niederlande, Großbritannien, Frankreich, Österreich, Russland			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de-DE" dirty="0">
                <a:effectLst/>
              </a:rPr>
              <a:t>Kosten: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de-DE" dirty="0">
                <a:effectLst/>
              </a:rPr>
              <a:t>    8 bis 10 Milliarden Euro Kosten</a:t>
            </a:r>
          </a:p>
          <a:p>
            <a:pPr>
              <a:lnSpc>
                <a:spcPct val="130000"/>
              </a:lnSpc>
              <a:buFontTx/>
              <a:buChar char="-"/>
            </a:pPr>
            <a:endParaRPr lang="de-DE" dirty="0">
              <a:effectLst/>
            </a:endParaRPr>
          </a:p>
          <a:p>
            <a:pPr>
              <a:buFontTx/>
              <a:buChar char="-"/>
            </a:pPr>
            <a:r>
              <a:rPr lang="de-DE" dirty="0">
                <a:effectLst/>
              </a:rPr>
              <a:t>Fertigstellung:</a:t>
            </a:r>
          </a:p>
          <a:p>
            <a:pPr marL="0" indent="0">
              <a:buNone/>
            </a:pPr>
            <a:r>
              <a:rPr lang="de-DE" dirty="0">
                <a:effectLst/>
              </a:rPr>
              <a:t>    sollte Ende 2019 erreicht werden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0645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B230C4C6-87F5-4A07-98F0-C6B4AAEDF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275" y="404780"/>
            <a:ext cx="8921449" cy="604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84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969BA6-8A01-4A45-97D7-370561065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1326321"/>
          </a:xfrm>
        </p:spPr>
        <p:txBody>
          <a:bodyPr/>
          <a:lstStyle/>
          <a:p>
            <a:r>
              <a:rPr lang="de-DE" dirty="0"/>
              <a:t>Gemeinsame europäische Energie-Union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826B03-FAD1-44B2-A8DC-599A7A7C7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153" y="1334481"/>
            <a:ext cx="10444348" cy="45579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>
              <a:effectLst/>
            </a:endParaRPr>
          </a:p>
          <a:p>
            <a:pPr marL="0" indent="0">
              <a:buNone/>
            </a:pPr>
            <a:r>
              <a:rPr lang="de-DE" dirty="0">
                <a:effectLst/>
              </a:rPr>
              <a:t>Ziel ist es die Energie-Politik der einzelnen EU-Mitgliedsstaaten  bis spätestens 2030 aufeinander abzustimmen.</a:t>
            </a:r>
          </a:p>
          <a:p>
            <a:pPr>
              <a:buFontTx/>
              <a:buChar char="-"/>
            </a:pPr>
            <a:endParaRPr lang="de-DE" dirty="0">
              <a:effectLst/>
            </a:endParaRPr>
          </a:p>
          <a:p>
            <a:pPr>
              <a:buFontTx/>
              <a:buChar char="-"/>
            </a:pPr>
            <a:r>
              <a:rPr lang="de-DE" dirty="0">
                <a:effectLst/>
              </a:rPr>
              <a:t>Energieversorgungssicherheit / Preisstabilität</a:t>
            </a:r>
          </a:p>
          <a:p>
            <a:pPr>
              <a:buFontTx/>
              <a:buChar char="-"/>
            </a:pPr>
            <a:r>
              <a:rPr lang="de-DE" dirty="0">
                <a:effectLst/>
              </a:rPr>
              <a:t>seit 2008 „Solidaritätsklausel“ / ungenau definiert</a:t>
            </a:r>
          </a:p>
          <a:p>
            <a:pPr>
              <a:buFontTx/>
              <a:buChar char="-"/>
            </a:pPr>
            <a:r>
              <a:rPr lang="de-DE" dirty="0">
                <a:effectLst/>
              </a:rPr>
              <a:t>schwer umzusetzen</a:t>
            </a:r>
          </a:p>
          <a:p>
            <a:pPr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34583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Damast</Template>
  <TotalTime>0</TotalTime>
  <Words>2478</Words>
  <Application>Microsoft Office PowerPoint</Application>
  <PresentationFormat>Širokouhlá</PresentationFormat>
  <Paragraphs>371</Paragraphs>
  <Slides>49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49</vt:i4>
      </vt:variant>
    </vt:vector>
  </HeadingPairs>
  <TitlesOfParts>
    <vt:vector size="53" baseType="lpstr">
      <vt:lpstr>Arial</vt:lpstr>
      <vt:lpstr>Bookman Old Style</vt:lpstr>
      <vt:lpstr>Rockwell</vt:lpstr>
      <vt:lpstr>Damask</vt:lpstr>
      <vt:lpstr>Interessenkonflikte  innerhalb der EU   anhand von Nord Stream 2   mit Fokus auf Polen</vt:lpstr>
      <vt:lpstr>Ziel der Arbeit</vt:lpstr>
      <vt:lpstr>Gliederung</vt:lpstr>
      <vt:lpstr>Gliederung</vt:lpstr>
      <vt:lpstr>Gliederung</vt:lpstr>
      <vt:lpstr>Nord Stream 2</vt:lpstr>
      <vt:lpstr>Nord Stream 2</vt:lpstr>
      <vt:lpstr>Prezentácia programu PowerPoint</vt:lpstr>
      <vt:lpstr>Gemeinsame europäische Energie-Union</vt:lpstr>
      <vt:lpstr>Energiepolitische Lage von Europa</vt:lpstr>
      <vt:lpstr>Deutschland</vt:lpstr>
      <vt:lpstr>Wirtschaft</vt:lpstr>
      <vt:lpstr>Politik</vt:lpstr>
      <vt:lpstr>Umwelt</vt:lpstr>
      <vt:lpstr>Umwelt</vt:lpstr>
      <vt:lpstr>Polen</vt:lpstr>
      <vt:lpstr>Wirtschaft</vt:lpstr>
      <vt:lpstr>Prezentácia programu PowerPoint</vt:lpstr>
      <vt:lpstr>Politik</vt:lpstr>
      <vt:lpstr>Umwelt</vt:lpstr>
      <vt:lpstr>Slowakei</vt:lpstr>
      <vt:lpstr>Wirtschaft</vt:lpstr>
      <vt:lpstr>Wirtschaft</vt:lpstr>
      <vt:lpstr>Politik</vt:lpstr>
      <vt:lpstr>Umwelt</vt:lpstr>
      <vt:lpstr>Ukraine</vt:lpstr>
      <vt:lpstr>Wirtschaft</vt:lpstr>
      <vt:lpstr>Politik</vt:lpstr>
      <vt:lpstr>Umwelt</vt:lpstr>
      <vt:lpstr>Gegenüberstellung Deutschlands mit Polen</vt:lpstr>
      <vt:lpstr>Wirtschaft </vt:lpstr>
      <vt:lpstr>Politik </vt:lpstr>
      <vt:lpstr>Umwelt</vt:lpstr>
      <vt:lpstr>Gegenüberstellung Deutschlands mit der Slowakei</vt:lpstr>
      <vt:lpstr>Wirtschaft</vt:lpstr>
      <vt:lpstr>Politik</vt:lpstr>
      <vt:lpstr>Umwelt</vt:lpstr>
      <vt:lpstr>Gegenüberstellung Deutschlands mit der Ukraine</vt:lpstr>
      <vt:lpstr>Wirtschaft</vt:lpstr>
      <vt:lpstr>Politik</vt:lpstr>
      <vt:lpstr>Umwelt</vt:lpstr>
      <vt:lpstr>Gemeinsamkeiten Deutschlands, Polens, der Slowakei und Ukraine</vt:lpstr>
      <vt:lpstr>Fazit</vt:lpstr>
      <vt:lpstr>Auswirkungen auf die gemeinsame europäische Energiepolitik</vt:lpstr>
      <vt:lpstr>Resümee</vt:lpstr>
      <vt:lpstr>Mediale Umsetzung</vt:lpstr>
      <vt:lpstr>Abbildungsverzeichnis</vt:lpstr>
      <vt:lpstr>Literaturverzeichnis</vt:lpstr>
      <vt:lpstr>Literaturverzeichnis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Simon Hölzl</dc:creator>
  <cp:lastModifiedBy>ucitel</cp:lastModifiedBy>
  <cp:revision>83</cp:revision>
  <dcterms:created xsi:type="dcterms:W3CDTF">2020-01-12T18:15:43Z</dcterms:created>
  <dcterms:modified xsi:type="dcterms:W3CDTF">2020-04-06T07:11:48Z</dcterms:modified>
</cp:coreProperties>
</file>