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1" r:id="rId2"/>
    <p:sldId id="259" r:id="rId3"/>
    <p:sldId id="258" r:id="rId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71"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D9ACCD38-876A-43C3-A342-88D35DC45A4A}" type="datetimeFigureOut">
              <a:rPr lang="pl-PL" smtClean="0"/>
              <a:t>2020-03-16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D38264A-9485-426F-97BA-35633FD4A3C8}" type="slidenum">
              <a:rPr lang="pl-PL" smtClean="0"/>
              <a:t>‹#›</a:t>
            </a:fld>
            <a:endParaRPr lang="pl-PL"/>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pl-PL" smtClean="0"/>
              <a:t>Kliknij, aby edytować styl</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D9ACCD38-876A-43C3-A342-88D35DC45A4A}" type="datetimeFigureOut">
              <a:rPr lang="pl-PL" smtClean="0"/>
              <a:t>2020-03-16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D38264A-9485-426F-97BA-35633FD4A3C8}" type="slidenum">
              <a:rPr lang="pl-PL" smtClean="0"/>
              <a:t>‹#›</a:t>
            </a:fld>
            <a:endParaRPr lang="pl-PL"/>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pl-PL" smtClean="0"/>
              <a:t>Kliknij, aby edytować styl</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D9ACCD38-876A-43C3-A342-88D35DC45A4A}" type="datetimeFigureOut">
              <a:rPr lang="pl-PL" smtClean="0"/>
              <a:t>2020-03-16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D38264A-9485-426F-97BA-35633FD4A3C8}" type="slidenum">
              <a:rPr lang="pl-PL" smtClean="0"/>
              <a:t>‹#›</a:t>
            </a:fld>
            <a:endParaRPr lang="pl-PL"/>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9ACCD38-876A-43C3-A342-88D35DC45A4A}" type="datetimeFigureOut">
              <a:rPr lang="pl-PL" smtClean="0"/>
              <a:t>2020-03-16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D38264A-9485-426F-97BA-35633FD4A3C8}" type="slidenum">
              <a:rPr lang="pl-PL" smtClean="0"/>
              <a:t>‹#›</a:t>
            </a:fld>
            <a:endParaRPr lang="pl-PL"/>
          </a:p>
        </p:txBody>
      </p:sp>
      <p:sp>
        <p:nvSpPr>
          <p:cNvPr id="8" name="Title 7"/>
          <p:cNvSpPr>
            <a:spLocks noGrp="1"/>
          </p:cNvSpPr>
          <p:nvPr>
            <p:ph type="title"/>
          </p:nvPr>
        </p:nvSpPr>
        <p:spPr/>
        <p:txBody>
          <a:bodyPr/>
          <a:lstStyle/>
          <a:p>
            <a:r>
              <a:rPr lang="pl-PL" smtClean="0"/>
              <a:t>Kliknij, aby edytować styl</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pl-PL" smtClean="0"/>
              <a:t>Kliknij, aby edytować styl</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D9ACCD38-876A-43C3-A342-88D35DC45A4A}" type="datetimeFigureOut">
              <a:rPr lang="pl-PL" smtClean="0"/>
              <a:t>2020-03-16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D38264A-9485-426F-97BA-35633FD4A3C8}" type="slidenum">
              <a:rPr lang="pl-PL" smtClean="0"/>
              <a:t>‹#›</a:t>
            </a:fld>
            <a:endParaRPr lang="pl-PL"/>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9ACCD38-876A-43C3-A342-88D35DC45A4A}" type="datetimeFigureOut">
              <a:rPr lang="pl-PL" smtClean="0"/>
              <a:t>2020-03-16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D38264A-9485-426F-97BA-35633FD4A3C8}" type="slidenum">
              <a:rPr lang="pl-PL" smtClean="0"/>
              <a:t>‹#›</a:t>
            </a:fld>
            <a:endParaRPr lang="pl-PL"/>
          </a:p>
        </p:txBody>
      </p:sp>
      <p:sp>
        <p:nvSpPr>
          <p:cNvPr id="8" name="Title 7"/>
          <p:cNvSpPr>
            <a:spLocks noGrp="1"/>
          </p:cNvSpPr>
          <p:nvPr>
            <p:ph type="title"/>
          </p:nvPr>
        </p:nvSpPr>
        <p:spPr/>
        <p:txBody>
          <a:bodyPr/>
          <a:lstStyle/>
          <a:p>
            <a:r>
              <a:rPr lang="pl-PL" smtClean="0"/>
              <a:t>Kliknij, aby edytować styl</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pl-PL" smtClean="0"/>
              <a:t>Kliknij, aby edytować style wzorca tekstu</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D9ACCD38-876A-43C3-A342-88D35DC45A4A}" type="datetimeFigureOut">
              <a:rPr lang="pl-PL" smtClean="0"/>
              <a:t>2020-03-16</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9D38264A-9485-426F-97BA-35633FD4A3C8}" type="slidenum">
              <a:rPr lang="pl-PL" smtClean="0"/>
              <a:t>‹#›</a:t>
            </a:fld>
            <a:endParaRPr lang="pl-PL"/>
          </a:p>
        </p:txBody>
      </p:sp>
      <p:sp>
        <p:nvSpPr>
          <p:cNvPr id="10" name="Title 9"/>
          <p:cNvSpPr>
            <a:spLocks noGrp="1"/>
          </p:cNvSpPr>
          <p:nvPr>
            <p:ph type="title"/>
          </p:nvPr>
        </p:nvSpPr>
        <p:spPr/>
        <p:txBody>
          <a:bodyPr/>
          <a:lstStyle/>
          <a:p>
            <a:r>
              <a:rPr lang="pl-PL" smtClean="0"/>
              <a:t>Kliknij, aby edytować styl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D9ACCD38-876A-43C3-A342-88D35DC45A4A}" type="datetimeFigureOut">
              <a:rPr lang="pl-PL" smtClean="0"/>
              <a:t>2020-03-16</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9D38264A-9485-426F-97BA-35633FD4A3C8}" type="slidenum">
              <a:rPr lang="pl-PL" smtClean="0"/>
              <a:t>‹#›</a:t>
            </a:fld>
            <a:endParaRPr lang="pl-PL"/>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ACCD38-876A-43C3-A342-88D35DC45A4A}" type="datetimeFigureOut">
              <a:rPr lang="pl-PL" smtClean="0"/>
              <a:t>2020-03-16</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9D38264A-9485-426F-97BA-35633FD4A3C8}" type="slidenum">
              <a:rPr lang="pl-PL" smtClean="0"/>
              <a:t>‹#›</a:t>
            </a:fld>
            <a:endParaRPr lang="pl-PL"/>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pl-PL" smtClean="0"/>
              <a:t>Kliknij, aby edytować styl</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D9ACCD38-876A-43C3-A342-88D35DC45A4A}" type="datetimeFigureOut">
              <a:rPr lang="pl-PL" smtClean="0"/>
              <a:t>2020-03-16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D38264A-9485-426F-97BA-35633FD4A3C8}" type="slidenum">
              <a:rPr lang="pl-PL" smtClean="0"/>
              <a:t>‹#›</a:t>
            </a:fld>
            <a:endParaRPr lang="pl-PL"/>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D9ACCD38-876A-43C3-A342-88D35DC45A4A}" type="datetimeFigureOut">
              <a:rPr lang="pl-PL" smtClean="0"/>
              <a:t>2020-03-16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D38264A-9485-426F-97BA-35633FD4A3C8}" type="slidenum">
              <a:rPr lang="pl-PL" smtClean="0"/>
              <a:t>‹#›</a:t>
            </a:fld>
            <a:endParaRPr lang="pl-PL"/>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pl-PL" smtClean="0"/>
              <a:t>Kliknij, aby edytować styl</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pl-PL" smtClean="0"/>
              <a:t>Kliknij, aby edytować styl</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D9ACCD38-876A-43C3-A342-88D35DC45A4A}" type="datetimeFigureOut">
              <a:rPr lang="pl-PL" smtClean="0"/>
              <a:t>2020-03-16</a:t>
            </a:fld>
            <a:endParaRPr lang="pl-PL"/>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pl-PL"/>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9D38264A-9485-426F-97BA-35633FD4A3C8}"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ctrTitle"/>
          </p:nvPr>
        </p:nvSpPr>
        <p:spPr>
          <a:xfrm>
            <a:off x="323528" y="358952"/>
            <a:ext cx="8352928" cy="5734344"/>
          </a:xfrm>
        </p:spPr>
        <p:txBody>
          <a:bodyPr/>
          <a:lstStyle/>
          <a:p>
            <a:pPr marL="182880" indent="0" algn="ctr">
              <a:buNone/>
            </a:pPr>
            <a:r>
              <a:rPr lang="pl-PL" dirty="0" smtClean="0"/>
              <a:t/>
            </a:r>
            <a:br>
              <a:rPr lang="pl-PL" dirty="0" smtClean="0"/>
            </a:br>
            <a:r>
              <a:rPr lang="pl-PL" dirty="0" smtClean="0"/>
              <a:t/>
            </a:r>
            <a:br>
              <a:rPr lang="pl-PL" dirty="0" smtClean="0"/>
            </a:br>
            <a:r>
              <a:rPr lang="pl-PL" sz="4800" i="1" dirty="0" smtClean="0">
                <a:latin typeface="Times New Roman" pitchFamily="18" charset="0"/>
                <a:cs typeface="Times New Roman" pitchFamily="18" charset="0"/>
              </a:rPr>
              <a:t>CHEMICZNY </a:t>
            </a:r>
            <a:br>
              <a:rPr lang="pl-PL" sz="4800" i="1" dirty="0" smtClean="0">
                <a:latin typeface="Times New Roman" pitchFamily="18" charset="0"/>
                <a:cs typeface="Times New Roman" pitchFamily="18" charset="0"/>
              </a:rPr>
            </a:br>
            <a:r>
              <a:rPr lang="pl-PL" sz="4800" i="1" dirty="0" smtClean="0">
                <a:latin typeface="Times New Roman" pitchFamily="18" charset="0"/>
                <a:cs typeface="Times New Roman" pitchFamily="18" charset="0"/>
              </a:rPr>
              <a:t/>
            </a:r>
            <a:br>
              <a:rPr lang="pl-PL" sz="4800" i="1" dirty="0" smtClean="0">
                <a:latin typeface="Times New Roman" pitchFamily="18" charset="0"/>
                <a:cs typeface="Times New Roman" pitchFamily="18" charset="0"/>
              </a:rPr>
            </a:br>
            <a:r>
              <a:rPr lang="pl-PL" sz="4800" i="1" dirty="0" smtClean="0">
                <a:latin typeface="Times New Roman" pitchFamily="18" charset="0"/>
                <a:cs typeface="Times New Roman" pitchFamily="18" charset="0"/>
              </a:rPr>
              <a:t>TELEFON</a:t>
            </a:r>
            <a:endParaRPr lang="pl-PL" sz="4800" i="1" dirty="0">
              <a:latin typeface="Times New Roman" pitchFamily="18" charset="0"/>
              <a:cs typeface="Times New Roman" pitchFamily="18" charset="0"/>
            </a:endParaRPr>
          </a:p>
        </p:txBody>
      </p:sp>
      <p:sp>
        <p:nvSpPr>
          <p:cNvPr id="4" name="Gwiazda 5-ramienna 3"/>
          <p:cNvSpPr/>
          <p:nvPr/>
        </p:nvSpPr>
        <p:spPr>
          <a:xfrm>
            <a:off x="7596336" y="404664"/>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Gwiazda 5-ramienna 5"/>
          <p:cNvSpPr/>
          <p:nvPr/>
        </p:nvSpPr>
        <p:spPr>
          <a:xfrm>
            <a:off x="611560" y="486916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496300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79512" y="692696"/>
            <a:ext cx="8856984" cy="6165304"/>
          </a:xfrm>
        </p:spPr>
        <p:txBody>
          <a:bodyPr>
            <a:noAutofit/>
          </a:bodyPr>
          <a:lstStyle/>
          <a:p>
            <a:pPr algn="l">
              <a:lnSpc>
                <a:spcPct val="150000"/>
              </a:lnSpc>
            </a:pPr>
            <a:r>
              <a:rPr lang="pl-PL" sz="2000" dirty="0">
                <a:solidFill>
                  <a:srgbClr val="000000"/>
                </a:solidFill>
                <a:latin typeface="Times New Roman" pitchFamily="18" charset="0"/>
                <a:ea typeface="+mj-ea"/>
                <a:cs typeface="Times New Roman" pitchFamily="18" charset="0"/>
              </a:rPr>
              <a:t>Stary Maciej, siedząc przy kominku, zabawiał swojego wnuka różnymi </a:t>
            </a:r>
            <a:r>
              <a:rPr lang="pl-PL" sz="2000" dirty="0">
                <a:solidFill>
                  <a:srgbClr val="FF0000"/>
                </a:solidFill>
                <a:latin typeface="Times New Roman" pitchFamily="18" charset="0"/>
                <a:ea typeface="+mj-ea"/>
                <a:cs typeface="Times New Roman" pitchFamily="18" charset="0"/>
              </a:rPr>
              <a:t>opowiastkami</a:t>
            </a:r>
            <a:r>
              <a:rPr lang="pl-PL" sz="2000" dirty="0">
                <a:solidFill>
                  <a:srgbClr val="000000"/>
                </a:solidFill>
                <a:latin typeface="Times New Roman" pitchFamily="18" charset="0"/>
                <a:ea typeface="+mj-ea"/>
                <a:cs typeface="Times New Roman" pitchFamily="18" charset="0"/>
              </a:rPr>
              <a:t>. Właśnie rozmyślał kwestię </a:t>
            </a:r>
            <a:r>
              <a:rPr lang="pl-PL" sz="2000" dirty="0">
                <a:solidFill>
                  <a:srgbClr val="FF0000"/>
                </a:solidFill>
                <a:latin typeface="Times New Roman" pitchFamily="18" charset="0"/>
                <a:ea typeface="+mj-ea"/>
                <a:cs typeface="Times New Roman" pitchFamily="18" charset="0"/>
              </a:rPr>
              <a:t>szlachectwa</a:t>
            </a:r>
            <a:r>
              <a:rPr lang="pl-PL" sz="2000" dirty="0">
                <a:solidFill>
                  <a:srgbClr val="000000"/>
                </a:solidFill>
                <a:latin typeface="Times New Roman" pitchFamily="18" charset="0"/>
                <a:ea typeface="+mj-ea"/>
                <a:cs typeface="Times New Roman" pitchFamily="18" charset="0"/>
              </a:rPr>
              <a:t>. "Człowiek ze względu na swoją naturę nigdy nie będzie szlachetny. Takie rzeczy zdarzają się jedynie wśród </a:t>
            </a:r>
            <a:r>
              <a:rPr lang="pl-PL" sz="2000" dirty="0">
                <a:solidFill>
                  <a:srgbClr val="FF0000"/>
                </a:solidFill>
                <a:latin typeface="Times New Roman" pitchFamily="18" charset="0"/>
                <a:ea typeface="+mj-ea"/>
                <a:cs typeface="Times New Roman" pitchFamily="18" charset="0"/>
              </a:rPr>
              <a:t>gazów</a:t>
            </a:r>
            <a:r>
              <a:rPr lang="pl-PL" sz="2000" dirty="0">
                <a:solidFill>
                  <a:srgbClr val="000000"/>
                </a:solidFill>
                <a:latin typeface="Times New Roman" pitchFamily="18" charset="0"/>
                <a:ea typeface="+mj-ea"/>
                <a:cs typeface="Times New Roman" pitchFamily="18" charset="0"/>
              </a:rPr>
              <a:t> w </a:t>
            </a:r>
            <a:r>
              <a:rPr lang="pl-PL" sz="2000" dirty="0">
                <a:solidFill>
                  <a:srgbClr val="FF0000"/>
                </a:solidFill>
                <a:latin typeface="Times New Roman" pitchFamily="18" charset="0"/>
                <a:ea typeface="+mj-ea"/>
                <a:cs typeface="Times New Roman" pitchFamily="18" charset="0"/>
              </a:rPr>
              <a:t>układzie okresowym</a:t>
            </a:r>
            <a:r>
              <a:rPr lang="pl-PL" sz="2000" dirty="0">
                <a:solidFill>
                  <a:srgbClr val="000000"/>
                </a:solidFill>
                <a:latin typeface="Times New Roman" pitchFamily="18" charset="0"/>
                <a:ea typeface="+mj-ea"/>
                <a:cs typeface="Times New Roman" pitchFamily="18" charset="0"/>
              </a:rPr>
              <a:t>" Zafascynowany wnuczek poprosił dziadka o więcej informacji na ich temat. Na początku zaznaczył iż towarzyszą one ludziom nieustannie od setek lat, gdyż stanowią ok 1</a:t>
            </a:r>
            <a:r>
              <a:rPr lang="pl-PL" sz="2000" dirty="0" smtClean="0">
                <a:solidFill>
                  <a:srgbClr val="000000"/>
                </a:solidFill>
                <a:latin typeface="Times New Roman" pitchFamily="18" charset="0"/>
                <a:ea typeface="+mj-ea"/>
                <a:cs typeface="Times New Roman" pitchFamily="18" charset="0"/>
              </a:rPr>
              <a:t>% </a:t>
            </a:r>
            <a:r>
              <a:rPr lang="pl-PL" sz="2000" dirty="0" smtClean="0">
                <a:solidFill>
                  <a:srgbClr val="FF0000"/>
                </a:solidFill>
                <a:latin typeface="Times New Roman" pitchFamily="18" charset="0"/>
                <a:ea typeface="+mj-ea"/>
                <a:cs typeface="Times New Roman" pitchFamily="18" charset="0"/>
              </a:rPr>
              <a:t>powietrza</a:t>
            </a:r>
            <a:r>
              <a:rPr lang="pl-PL" sz="2000" dirty="0">
                <a:solidFill>
                  <a:srgbClr val="000000"/>
                </a:solidFill>
                <a:latin typeface="Times New Roman" pitchFamily="18" charset="0"/>
                <a:ea typeface="+mj-ea"/>
                <a:cs typeface="Times New Roman" pitchFamily="18" charset="0"/>
              </a:rPr>
              <a:t>. Ich nazwy to </a:t>
            </a:r>
            <a:r>
              <a:rPr lang="pl-PL" sz="2000" dirty="0">
                <a:solidFill>
                  <a:srgbClr val="FF0000"/>
                </a:solidFill>
                <a:latin typeface="Times New Roman" pitchFamily="18" charset="0"/>
                <a:ea typeface="+mj-ea"/>
                <a:cs typeface="Times New Roman" pitchFamily="18" charset="0"/>
              </a:rPr>
              <a:t>argon</a:t>
            </a:r>
            <a:r>
              <a:rPr lang="pl-PL" sz="2000" dirty="0">
                <a:solidFill>
                  <a:srgbClr val="000000"/>
                </a:solidFill>
                <a:latin typeface="Times New Roman" pitchFamily="18" charset="0"/>
                <a:ea typeface="+mj-ea"/>
                <a:cs typeface="Times New Roman" pitchFamily="18" charset="0"/>
              </a:rPr>
              <a:t>, hel, neon, krypton i ksenon. "A dlaczego są szlachetne?" zapytał wnuczek "Przede wszystkim dlatego, że mają oktet elektronów walencyjnych i nie wchodzą w </a:t>
            </a:r>
            <a:r>
              <a:rPr lang="pl-PL" sz="2000" dirty="0">
                <a:solidFill>
                  <a:srgbClr val="FF0000"/>
                </a:solidFill>
                <a:latin typeface="Times New Roman" pitchFamily="18" charset="0"/>
                <a:ea typeface="+mj-ea"/>
                <a:cs typeface="Times New Roman" pitchFamily="18" charset="0"/>
              </a:rPr>
              <a:t>reakcję</a:t>
            </a:r>
            <a:r>
              <a:rPr lang="pl-PL" sz="2000" dirty="0">
                <a:solidFill>
                  <a:srgbClr val="000000"/>
                </a:solidFill>
                <a:latin typeface="Times New Roman" pitchFamily="18" charset="0"/>
                <a:ea typeface="+mj-ea"/>
                <a:cs typeface="Times New Roman" pitchFamily="18" charset="0"/>
              </a:rPr>
              <a:t> z żadnymi pierwiastkami ani związkami chemicznymi. Wykorzystuje się je w </a:t>
            </a:r>
            <a:r>
              <a:rPr lang="pl-PL" sz="2000" dirty="0">
                <a:solidFill>
                  <a:srgbClr val="FF0000"/>
                </a:solidFill>
                <a:latin typeface="Times New Roman" pitchFamily="18" charset="0"/>
                <a:ea typeface="+mj-ea"/>
                <a:cs typeface="Times New Roman" pitchFamily="18" charset="0"/>
              </a:rPr>
              <a:t>technice oświetleniowej</a:t>
            </a:r>
            <a:r>
              <a:rPr lang="pl-PL" sz="2000" dirty="0">
                <a:solidFill>
                  <a:srgbClr val="000000"/>
                </a:solidFill>
                <a:latin typeface="Times New Roman" pitchFamily="18" charset="0"/>
                <a:ea typeface="+mj-ea"/>
                <a:cs typeface="Times New Roman" pitchFamily="18" charset="0"/>
              </a:rPr>
              <a:t>, świecą w różnych barwach: neon na czerwono, hel na </a:t>
            </a:r>
            <a:r>
              <a:rPr lang="pl-PL" sz="2000" dirty="0">
                <a:solidFill>
                  <a:srgbClr val="FF0000"/>
                </a:solidFill>
                <a:latin typeface="Times New Roman" pitchFamily="18" charset="0"/>
                <a:ea typeface="+mj-ea"/>
                <a:cs typeface="Times New Roman" pitchFamily="18" charset="0"/>
              </a:rPr>
              <a:t>żółto</a:t>
            </a:r>
            <a:r>
              <a:rPr lang="pl-PL" sz="2000" dirty="0">
                <a:solidFill>
                  <a:srgbClr val="000000"/>
                </a:solidFill>
                <a:latin typeface="Times New Roman" pitchFamily="18" charset="0"/>
                <a:ea typeface="+mj-ea"/>
                <a:cs typeface="Times New Roman" pitchFamily="18" charset="0"/>
              </a:rPr>
              <a:t>, argon na niebiesko. Hel ułatwia oddychanie i pomaga leczyć astmę. "Czy hel to ten sam gaz, który wypełnia</a:t>
            </a:r>
            <a:r>
              <a:rPr lang="pl-PL" sz="2000" dirty="0">
                <a:solidFill>
                  <a:srgbClr val="FF0000"/>
                </a:solidFill>
                <a:latin typeface="Times New Roman" pitchFamily="18" charset="0"/>
                <a:ea typeface="+mj-ea"/>
                <a:cs typeface="Times New Roman" pitchFamily="18" charset="0"/>
              </a:rPr>
              <a:t> baloniki</a:t>
            </a:r>
            <a:r>
              <a:rPr lang="pl-PL" sz="2000" dirty="0">
                <a:solidFill>
                  <a:srgbClr val="000000"/>
                </a:solidFill>
                <a:latin typeface="Times New Roman" pitchFamily="18" charset="0"/>
                <a:ea typeface="+mj-ea"/>
                <a:cs typeface="Times New Roman" pitchFamily="18" charset="0"/>
              </a:rPr>
              <a:t>?" dociekał wnuczek "Zgadza się!" odparł Maciek</a:t>
            </a:r>
            <a:r>
              <a:rPr lang="pl-PL" sz="2400" dirty="0">
                <a:solidFill>
                  <a:srgbClr val="000000"/>
                </a:solidFill>
                <a:latin typeface="Times New Roman" pitchFamily="18" charset="0"/>
                <a:ea typeface="+mj-ea"/>
                <a:cs typeface="Times New Roman" pitchFamily="18" charset="0"/>
              </a:rPr>
              <a:t>.</a:t>
            </a:r>
            <a:endParaRPr lang="pl-PL" sz="2400" dirty="0"/>
          </a:p>
        </p:txBody>
      </p:sp>
      <p:sp>
        <p:nvSpPr>
          <p:cNvPr id="2" name="Tytuł 1"/>
          <p:cNvSpPr>
            <a:spLocks noGrp="1"/>
          </p:cNvSpPr>
          <p:nvPr>
            <p:ph type="ctrTitle"/>
          </p:nvPr>
        </p:nvSpPr>
        <p:spPr>
          <a:xfrm>
            <a:off x="683568" y="116633"/>
            <a:ext cx="7772400" cy="576064"/>
          </a:xfrm>
        </p:spPr>
        <p:txBody>
          <a:bodyPr>
            <a:noAutofit/>
          </a:bodyPr>
          <a:lstStyle/>
          <a:p>
            <a:pPr algn="ctr"/>
            <a:r>
              <a:rPr lang="pl-PL" sz="2800" b="1" dirty="0" smtClean="0">
                <a:latin typeface="Times New Roman" pitchFamily="18" charset="0"/>
                <a:cs typeface="Times New Roman" pitchFamily="18" charset="0"/>
              </a:rPr>
              <a:t>Stary Maciej i wnuczek</a:t>
            </a:r>
            <a:endParaRPr lang="pl-PL"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2897081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467544" y="548680"/>
            <a:ext cx="8352928" cy="6192688"/>
          </a:xfrm>
        </p:spPr>
        <p:txBody>
          <a:bodyPr>
            <a:noAutofit/>
          </a:bodyPr>
          <a:lstStyle/>
          <a:p>
            <a:pPr algn="l">
              <a:lnSpc>
                <a:spcPct val="150000"/>
              </a:lnSpc>
            </a:pPr>
            <a:r>
              <a:rPr lang="pl-PL" sz="2000" b="0" i="0" dirty="0" smtClean="0">
                <a:solidFill>
                  <a:srgbClr val="000000"/>
                </a:solidFill>
                <a:effectLst/>
                <a:latin typeface="Times New Roman" pitchFamily="18" charset="0"/>
                <a:cs typeface="Times New Roman" pitchFamily="18" charset="0"/>
              </a:rPr>
              <a:t>Dawno, dawno temu na dworze</a:t>
            </a:r>
            <a:r>
              <a:rPr lang="pl-PL" sz="2000" b="0" i="0" dirty="0" smtClean="0">
                <a:solidFill>
                  <a:srgbClr val="FF0000"/>
                </a:solidFill>
                <a:effectLst/>
                <a:latin typeface="Times New Roman" pitchFamily="18" charset="0"/>
                <a:cs typeface="Times New Roman" pitchFamily="18" charset="0"/>
              </a:rPr>
              <a:t> króla</a:t>
            </a:r>
            <a:r>
              <a:rPr lang="pl-PL" sz="2000" b="0" i="0" dirty="0" smtClean="0">
                <a:solidFill>
                  <a:srgbClr val="000000"/>
                </a:solidFill>
                <a:effectLst/>
                <a:latin typeface="Times New Roman" pitchFamily="18" charset="0"/>
                <a:cs typeface="Times New Roman" pitchFamily="18" charset="0"/>
              </a:rPr>
              <a:t> Mendelejewa mieszkała pewna piękna,</a:t>
            </a:r>
            <a:r>
              <a:rPr lang="pl-PL" sz="2000" b="0" i="0" dirty="0" smtClean="0">
                <a:solidFill>
                  <a:srgbClr val="FF0000"/>
                </a:solidFill>
                <a:effectLst/>
                <a:latin typeface="Times New Roman" pitchFamily="18" charset="0"/>
                <a:cs typeface="Times New Roman" pitchFamily="18" charset="0"/>
              </a:rPr>
              <a:t> złotowłosa</a:t>
            </a:r>
            <a:r>
              <a:rPr lang="pl-PL" sz="2000" b="0" i="0" dirty="0" smtClean="0">
                <a:solidFill>
                  <a:srgbClr val="000000"/>
                </a:solidFill>
                <a:effectLst/>
                <a:latin typeface="Times New Roman" pitchFamily="18" charset="0"/>
                <a:cs typeface="Times New Roman" pitchFamily="18" charset="0"/>
              </a:rPr>
              <a:t> dziewczyna o </a:t>
            </a:r>
            <a:r>
              <a:rPr lang="pl-PL" sz="2000" b="0" i="0" dirty="0" smtClean="0">
                <a:solidFill>
                  <a:srgbClr val="FF0000"/>
                </a:solidFill>
                <a:effectLst/>
                <a:latin typeface="Times New Roman" pitchFamily="18" charset="0"/>
                <a:cs typeface="Times New Roman" pitchFamily="18" charset="0"/>
              </a:rPr>
              <a:t>szlachetnym</a:t>
            </a:r>
            <a:r>
              <a:rPr lang="pl-PL" sz="2000" b="0" i="0" dirty="0" smtClean="0">
                <a:solidFill>
                  <a:srgbClr val="000000"/>
                </a:solidFill>
                <a:effectLst/>
                <a:latin typeface="Times New Roman" pitchFamily="18" charset="0"/>
                <a:cs typeface="Times New Roman" pitchFamily="18" charset="0"/>
              </a:rPr>
              <a:t> sercu. Na swoje 11 urodziny w darze od wiernych poddanych otrzymała drogocenny </a:t>
            </a:r>
            <a:r>
              <a:rPr lang="pl-PL" sz="2000" b="0" i="0" dirty="0" smtClean="0">
                <a:solidFill>
                  <a:srgbClr val="FF0000"/>
                </a:solidFill>
                <a:effectLst/>
                <a:latin typeface="Times New Roman" pitchFamily="18" charset="0"/>
                <a:cs typeface="Times New Roman" pitchFamily="18" charset="0"/>
              </a:rPr>
              <a:t>podarunek</a:t>
            </a:r>
            <a:r>
              <a:rPr lang="pl-PL" sz="2000" b="0" i="0" dirty="0" smtClean="0">
                <a:solidFill>
                  <a:srgbClr val="000000"/>
                </a:solidFill>
                <a:effectLst/>
                <a:latin typeface="Times New Roman" pitchFamily="18" charset="0"/>
                <a:cs typeface="Times New Roman" pitchFamily="18" charset="0"/>
              </a:rPr>
              <a:t>. Było to lustro ze szczerego złota, które posiadało magiczną moc. Było one </a:t>
            </a:r>
            <a:r>
              <a:rPr lang="pl-PL" sz="2000" b="0" i="0" dirty="0" smtClean="0">
                <a:solidFill>
                  <a:srgbClr val="FF0000"/>
                </a:solidFill>
                <a:effectLst/>
                <a:latin typeface="Times New Roman" pitchFamily="18" charset="0"/>
                <a:cs typeface="Times New Roman" pitchFamily="18" charset="0"/>
              </a:rPr>
              <a:t>jasnożółtego</a:t>
            </a:r>
            <a:r>
              <a:rPr lang="pl-PL" sz="2000" b="0" i="0" dirty="0" smtClean="0">
                <a:solidFill>
                  <a:srgbClr val="000000"/>
                </a:solidFill>
                <a:effectLst/>
                <a:latin typeface="Times New Roman" pitchFamily="18" charset="0"/>
                <a:cs typeface="Times New Roman" pitchFamily="18" charset="0"/>
              </a:rPr>
              <a:t> koloru i posiadało wyraźny </a:t>
            </a:r>
            <a:r>
              <a:rPr lang="pl-PL" sz="2000" b="0" i="0" dirty="0" smtClean="0">
                <a:solidFill>
                  <a:srgbClr val="FF0000"/>
                </a:solidFill>
                <a:effectLst/>
                <a:latin typeface="Times New Roman" pitchFamily="18" charset="0"/>
                <a:cs typeface="Times New Roman" pitchFamily="18" charset="0"/>
              </a:rPr>
              <a:t>połysk</a:t>
            </a:r>
            <a:r>
              <a:rPr lang="pl-PL" sz="2000" b="0" i="0" dirty="0" smtClean="0">
                <a:solidFill>
                  <a:srgbClr val="000000"/>
                </a:solidFill>
                <a:effectLst/>
                <a:latin typeface="Times New Roman" pitchFamily="18" charset="0"/>
                <a:cs typeface="Times New Roman" pitchFamily="18" charset="0"/>
              </a:rPr>
              <a:t>. Nikomu nie ukazywało swojego odbicia, nie reagowało na niczyje prośby o odkrycie swojej tajemnicy. Księżniczka zafascynowana jego mocą powiesiła je natychmiast w swojej komnacie i usiadła przed nim rozmyślając... Nagle przez otwarte okno wpadł jasny promień </a:t>
            </a:r>
            <a:r>
              <a:rPr lang="pl-PL" sz="2000" b="0" i="0" dirty="0" smtClean="0">
                <a:solidFill>
                  <a:srgbClr val="FF0000"/>
                </a:solidFill>
                <a:effectLst/>
                <a:latin typeface="Times New Roman" pitchFamily="18" charset="0"/>
                <a:cs typeface="Times New Roman" pitchFamily="18" charset="0"/>
              </a:rPr>
              <a:t>światła</a:t>
            </a:r>
            <a:r>
              <a:rPr lang="pl-PL" sz="2000" b="0" i="0" dirty="0" smtClean="0">
                <a:solidFill>
                  <a:srgbClr val="000000"/>
                </a:solidFill>
                <a:effectLst/>
                <a:latin typeface="Times New Roman" pitchFamily="18" charset="0"/>
                <a:cs typeface="Times New Roman" pitchFamily="18" charset="0"/>
              </a:rPr>
              <a:t>, który zostawił na lustrze dziwny, duży </a:t>
            </a:r>
            <a:r>
              <a:rPr lang="pl-PL" sz="2000" b="0" i="0" dirty="0" smtClean="0">
                <a:solidFill>
                  <a:srgbClr val="FF0000"/>
                </a:solidFill>
                <a:effectLst/>
                <a:latin typeface="Times New Roman" pitchFamily="18" charset="0"/>
                <a:cs typeface="Times New Roman" pitchFamily="18" charset="0"/>
              </a:rPr>
              <a:t>ślad</a:t>
            </a:r>
            <a:r>
              <a:rPr lang="pl-PL" sz="2000" b="0" i="0" dirty="0" smtClean="0">
                <a:solidFill>
                  <a:srgbClr val="000000"/>
                </a:solidFill>
                <a:effectLst/>
                <a:latin typeface="Times New Roman" pitchFamily="18" charset="0"/>
                <a:cs typeface="Times New Roman" pitchFamily="18" charset="0"/>
              </a:rPr>
              <a:t>. Dziewczyna postanowiła zaraz zmyć go </a:t>
            </a:r>
            <a:r>
              <a:rPr lang="pl-PL" sz="2000" b="0" i="0" dirty="0" smtClean="0">
                <a:solidFill>
                  <a:srgbClr val="FF0000"/>
                </a:solidFill>
                <a:effectLst/>
                <a:latin typeface="Times New Roman" pitchFamily="18" charset="0"/>
                <a:cs typeface="Times New Roman" pitchFamily="18" charset="0"/>
              </a:rPr>
              <a:t>wodą królewską</a:t>
            </a:r>
            <a:r>
              <a:rPr lang="pl-PL" sz="2000" b="0" i="0" dirty="0" smtClean="0">
                <a:solidFill>
                  <a:srgbClr val="000000"/>
                </a:solidFill>
                <a:effectLst/>
                <a:latin typeface="Times New Roman" pitchFamily="18" charset="0"/>
                <a:cs typeface="Times New Roman" pitchFamily="18" charset="0"/>
              </a:rPr>
              <a:t> i gdy tylko to uczyniła ujrzała swoje </a:t>
            </a:r>
            <a:r>
              <a:rPr lang="pl-PL" sz="2000" b="0" i="0" dirty="0" smtClean="0">
                <a:solidFill>
                  <a:srgbClr val="FF0000"/>
                </a:solidFill>
                <a:effectLst/>
                <a:latin typeface="Times New Roman" pitchFamily="18" charset="0"/>
                <a:cs typeface="Times New Roman" pitchFamily="18" charset="0"/>
              </a:rPr>
              <a:t>odbicie</a:t>
            </a:r>
            <a:r>
              <a:rPr lang="pl-PL" sz="2000" b="0" i="0" dirty="0" smtClean="0">
                <a:solidFill>
                  <a:srgbClr val="000000"/>
                </a:solidFill>
                <a:effectLst/>
                <a:latin typeface="Times New Roman" pitchFamily="18" charset="0"/>
                <a:cs typeface="Times New Roman" pitchFamily="18" charset="0"/>
              </a:rPr>
              <a:t>. Tak więc odkryta została tajemnica złotego lustra a z nią 79 lat szczęścia dla królestwa i jego poddanych.</a:t>
            </a:r>
            <a:r>
              <a:rPr lang="pl-PL" sz="2000" dirty="0" smtClean="0">
                <a:latin typeface="Times New Roman" pitchFamily="18" charset="0"/>
                <a:cs typeface="Times New Roman" pitchFamily="18" charset="0"/>
              </a:rPr>
              <a:t/>
            </a:r>
            <a:br>
              <a:rPr lang="pl-PL" sz="2000" dirty="0" smtClean="0">
                <a:latin typeface="Times New Roman" pitchFamily="18" charset="0"/>
                <a:cs typeface="Times New Roman" pitchFamily="18" charset="0"/>
              </a:rPr>
            </a:br>
            <a:endParaRPr lang="pl-PL" sz="2000" dirty="0">
              <a:latin typeface="Times New Roman" pitchFamily="18" charset="0"/>
              <a:cs typeface="Times New Roman" pitchFamily="18" charset="0"/>
            </a:endParaRPr>
          </a:p>
        </p:txBody>
      </p:sp>
      <p:sp>
        <p:nvSpPr>
          <p:cNvPr id="2" name="Tytuł 1"/>
          <p:cNvSpPr>
            <a:spLocks noGrp="1"/>
          </p:cNvSpPr>
          <p:nvPr>
            <p:ph type="ctrTitle"/>
          </p:nvPr>
        </p:nvSpPr>
        <p:spPr>
          <a:xfrm>
            <a:off x="685800" y="-1"/>
            <a:ext cx="7772400" cy="692697"/>
          </a:xfrm>
        </p:spPr>
        <p:txBody>
          <a:bodyPr>
            <a:normAutofit/>
          </a:bodyPr>
          <a:lstStyle/>
          <a:p>
            <a:pPr algn="ctr"/>
            <a:r>
              <a:rPr lang="pl-PL" sz="2800" b="1" dirty="0" smtClean="0">
                <a:latin typeface="Times New Roman" pitchFamily="18" charset="0"/>
                <a:cs typeface="Times New Roman" pitchFamily="18" charset="0"/>
              </a:rPr>
              <a:t>Magiczne lustro</a:t>
            </a:r>
            <a:endParaRPr lang="pl-PL"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2260316771"/>
      </p:ext>
    </p:extLst>
  </p:cSld>
  <p:clrMapOvr>
    <a:masterClrMapping/>
  </p:clrMapOvr>
  <p:timing>
    <p:tnLst>
      <p:par>
        <p:cTn id="1" dur="indefinite" restart="never" nodeType="tmRoot"/>
      </p:par>
    </p:tnLst>
  </p:timing>
</p:sld>
</file>

<file path=ppt/theme/theme1.xml><?xml version="1.0" encoding="utf-8"?>
<a:theme xmlns:a="http://schemas.openxmlformats.org/drawingml/2006/main" name="Aerodynamiczny">
  <a:themeElements>
    <a:clrScheme name="Aerodynamiczny">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erodynamiczny">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czny">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46</TotalTime>
  <Words>23</Words>
  <Application>Microsoft Office PowerPoint</Application>
  <PresentationFormat>Pokaz na ekranie (4:3)</PresentationFormat>
  <Paragraphs>5</Paragraphs>
  <Slides>3</Slides>
  <Notes>0</Notes>
  <HiddenSlides>0</HiddenSlides>
  <MMClips>0</MMClips>
  <ScaleCrop>false</ScaleCrop>
  <HeadingPairs>
    <vt:vector size="4" baseType="variant">
      <vt:variant>
        <vt:lpstr>Motyw</vt:lpstr>
      </vt:variant>
      <vt:variant>
        <vt:i4>1</vt:i4>
      </vt:variant>
      <vt:variant>
        <vt:lpstr>Tytuły slajdów</vt:lpstr>
      </vt:variant>
      <vt:variant>
        <vt:i4>3</vt:i4>
      </vt:variant>
    </vt:vector>
  </HeadingPairs>
  <TitlesOfParts>
    <vt:vector size="4" baseType="lpstr">
      <vt:lpstr>Aerodynamiczny</vt:lpstr>
      <vt:lpstr>  CHEMICZNY   TELEFON</vt:lpstr>
      <vt:lpstr>Stary Maciej i wnuczek</vt:lpstr>
      <vt:lpstr>Magiczne lustro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Stary Maciej, siedząc przy kominku, zabawiał swojego wnuka różnymi opowiastkami. Właśnie rozmyślał kwestię szlachectwa. "Człowiek ze względu na swoją naturę nigdy nie będzie szlachetny. Takie rzeczy zdarzają się jedynie wśród gazów w układzie okresowym" Zafascynowany wnuczek poprosił dziadka o więcej informacji na ich temat. Na początku zaznaczył iż towarzyszą one ludziom nieustannie od setek lat, gdyż stanowią ok 1%powietrza. Ich nazwy to argon, hel, neon, krypton i ksenon. "A dlaczego są szlachetne?" zapytał wnuczek "Przede wszystkim dlatego, że mają oktet elektronów walencyjnych i nie wchodzą w reakcję z żadnymi pierwiastkami ani związkami chemicznymi. Wykorzystuje się je w technice oświetleniowej, świecą w różnych barwach: neon na czerwono, hel na żółto, argon na niebiesko. Hel ułatwia oddychanie i pomaga leczyć astmę. "Czy hel to ten sam gaz, który wypełnia baloniki?" dociekał wnuczek "Zgadza się!" odparł Maciek.</dc:title>
  <dc:creator>Marek</dc:creator>
  <cp:lastModifiedBy>Marek</cp:lastModifiedBy>
  <cp:revision>7</cp:revision>
  <dcterms:created xsi:type="dcterms:W3CDTF">2016-06-12T18:15:16Z</dcterms:created>
  <dcterms:modified xsi:type="dcterms:W3CDTF">2020-03-16T11:13:24Z</dcterms:modified>
</cp:coreProperties>
</file>