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70" r:id="rId13"/>
    <p:sldId id="268" r:id="rId14"/>
    <p:sldId id="272" r:id="rId15"/>
    <p:sldId id="269" r:id="rId16"/>
    <p:sldId id="273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925" y="386367"/>
            <a:ext cx="10993549" cy="253713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8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8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b="1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SPOJENÁ </a:t>
            </a:r>
            <a:r>
              <a:rPr lang="sk-SK" sz="2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INTERNÁTNA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organizačná zložka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ŠPECIÁLNA MATERSKÁ ŠKOLA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sídlom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k-SK" sz="2600" b="1" spc="-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Gorkého</a:t>
            </a:r>
            <a:r>
              <a:rPr lang="sk-SK" sz="2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614/18, 075 01 Trebišov </a:t>
            </a:r>
            <a: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89431" y="3631684"/>
            <a:ext cx="4752304" cy="2050797"/>
          </a:xfrm>
        </p:spPr>
        <p:txBody>
          <a:bodyPr>
            <a:noAutofit/>
          </a:bodyPr>
          <a:lstStyle/>
          <a:p>
            <a:pPr algn="ctr"/>
            <a:r>
              <a:rPr lang="sk-SK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VEľKONOČNÉ </a:t>
            </a:r>
          </a:p>
          <a:p>
            <a:pPr algn="ctr"/>
            <a:r>
              <a:rPr lang="sk-SK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VAJÍČKO</a:t>
            </a:r>
            <a:endParaRPr lang="sk-SK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5" y="3181083"/>
            <a:ext cx="435720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7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14647" r="326" b="376"/>
          <a:stretch/>
        </p:blipFill>
        <p:spPr>
          <a:xfrm>
            <a:off x="1487097" y="888643"/>
            <a:ext cx="3947787" cy="582769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03" y="128789"/>
            <a:ext cx="3860192" cy="672921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20"/>
          <a:stretch/>
        </p:blipFill>
        <p:spPr>
          <a:xfrm rot="10800000">
            <a:off x="1880360" y="128789"/>
            <a:ext cx="3860192" cy="7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8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114261" y="774165"/>
            <a:ext cx="216758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STREDA: </a:t>
            </a:r>
            <a:endParaRPr lang="sk-SK" sz="3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1581815" y="3607276"/>
            <a:ext cx="8963640" cy="2394279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INŠTRUKCIE PRE DETI A RODIČOV:</a:t>
            </a:r>
            <a:endParaRPr lang="sk-SK" sz="1800" b="0" i="1" strike="noStrike" spc="-1" dirty="0">
              <a:latin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sk-SK" sz="1800" b="0" i="1" strike="noStrike" spc="-1" dirty="0">
              <a:latin typeface="Trebuchet MS" panose="020B0603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MILÉ DETI, 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POZORNE SI PREZRITE PRILOŽENÉ OBRÁZKY VYZDOBENÝCH VEĽKONOČNÝCH KRASLÍC.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VYBERTE SI, KTORÁ KRASLICA SA VÁM NAJVIAC PÁČI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A SPOLOČNE SO SVOJIMI RODIČMI SI TAKÚ KRASLICU VYTVORTE. 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AK VŠAK MÁTE CHUŤ,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M</a:t>
            </a: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ÔŽETE SI VYTVORIŤ  KRASLICE AJ INÝMI TECHNIKAMI...</a:t>
            </a:r>
            <a:endParaRPr lang="sk-SK" sz="1800" b="0" i="1" strike="noStrike" spc="-1" dirty="0">
              <a:latin typeface="Trebuchet MS" panose="020B0603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sk-SK" sz="1800" b="0" i="1" strike="noStrike" spc="-1" dirty="0"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478784" y="1631083"/>
            <a:ext cx="9015840" cy="152424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/103</a:t>
            </a:r>
          </a:p>
          <a:p>
            <a:pPr algn="ctr"/>
            <a:r>
              <a:rPr lang="sk-SK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SÚSTREDIŤ SA PRIMERANE DLHÝ ČAS NA ČINNOSŤ-ZDOBENIE VEĽKONOČNÝCH KRASLÍC VYBRANOU TECHNIKOU.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k-SK" sz="28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79" y="81131"/>
            <a:ext cx="2669909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1" y="278458"/>
            <a:ext cx="4030699" cy="2880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73" y="3696937"/>
            <a:ext cx="4027972" cy="2880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02" y="278458"/>
            <a:ext cx="4313043" cy="288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0" y="3696937"/>
            <a:ext cx="4030700" cy="288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23" y="2097869"/>
            <a:ext cx="40307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7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792289" y="679624"/>
            <a:ext cx="24563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ŠTVRTOK: </a:t>
            </a:r>
            <a:endParaRPr lang="sk-SK" sz="3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1581815" y="3607276"/>
            <a:ext cx="8963640" cy="2535947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INŠTRUKCIE PRE DETI A RODIČOV:</a:t>
            </a:r>
            <a:endParaRPr lang="sk-SK" sz="1800" b="0" i="1" strike="noStrike" spc="-1" dirty="0">
              <a:latin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sk-SK" sz="1800" b="0" i="1" strike="noStrike" spc="-1" dirty="0">
              <a:latin typeface="Trebuchet MS" panose="020B0603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MILÉ DETI, POČUJETE?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ŤUKI,ŤUKI, ŤUKALO, 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VO VAJÍČKU VOLALO: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„ŤUKI,ŤUKI PRE HLAVIČKU, 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NEMÁM MIESTO VO VAJÍČKU,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ŤUKI, ŤUKI, ŤUK!”</a:t>
            </a:r>
          </a:p>
          <a:p>
            <a:pPr algn="ctr">
              <a:lnSpc>
                <a:spcPct val="100000"/>
              </a:lnSpc>
            </a:pPr>
            <a:endParaRPr lang="sk-SK" sz="1800" b="0" i="1" strike="noStrike" spc="-1" dirty="0">
              <a:latin typeface="Trebuchet MS" panose="020B0603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sk-SK" sz="1800" b="0" i="1" strike="noStrike" spc="-1" dirty="0">
              <a:latin typeface="Arial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1478784" y="1631084"/>
            <a:ext cx="9015840" cy="153712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UaK</a:t>
            </a:r>
            <a:r>
              <a:rPr lang="sk-SK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/24</a:t>
            </a:r>
          </a:p>
          <a:p>
            <a:pPr algn="ctr"/>
            <a:r>
              <a:rPr lang="sk-SK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DOKRESLIŤ CERUZKOU OKOLO KURIATKA KRUH (VAJÍČKO) UVOĽNENOU RUKOU, PLYNULO A SMELO. 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9" y="2333223"/>
            <a:ext cx="3073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3474"/>
          <a:stretch/>
        </p:blipFill>
        <p:spPr>
          <a:xfrm>
            <a:off x="2717442" y="463639"/>
            <a:ext cx="6323528" cy="62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7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059077" y="668076"/>
            <a:ext cx="200875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PIATOK: </a:t>
            </a:r>
            <a:endParaRPr lang="sk-SK" sz="3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528840" y="1481415"/>
            <a:ext cx="9016615" cy="14003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k-SK" sz="2500" b="1" kern="1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ČaSP</a:t>
            </a:r>
            <a:r>
              <a:rPr lang="sk-SK" sz="2500" b="1" kern="1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/126</a:t>
            </a:r>
          </a:p>
          <a:p>
            <a:pPr algn="ctr"/>
            <a:r>
              <a:rPr lang="sk-SK" sz="2000" kern="1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BEZPEČNE MANIPULOVAŤ S NOŽNICAMI A STRIHAŤ JEDNOTLIVÉ POAPIEROVÉ SÚČASTI STOJANA NA FARBIČKY. </a:t>
            </a:r>
          </a:p>
          <a:p>
            <a:pPr algn="ctr"/>
            <a:endParaRPr lang="sk-SK" sz="2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581455" y="3246592"/>
            <a:ext cx="89640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u="sng" dirty="0" smtClean="0"/>
              <a:t>INŠTRUKCIE PRE DETI A RODIČOV:</a:t>
            </a:r>
          </a:p>
          <a:p>
            <a:pPr algn="just"/>
            <a:endParaRPr lang="sk-SK" b="0" strike="noStrike" spc="-1" dirty="0" smtClean="0">
              <a:solidFill>
                <a:srgbClr val="333333"/>
              </a:solidFill>
            </a:endParaRPr>
          </a:p>
          <a:p>
            <a:pPr algn="ctr"/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NA VÝROBU VEĽKONOČNÉHO STOJANA NA FARBIČKY ALEBO VOSKOVKY </a:t>
            </a:r>
          </a:p>
          <a:p>
            <a:pPr algn="ctr"/>
            <a:r>
              <a:rPr lang="sk-SK" u="sng" spc="-1" dirty="0" smtClean="0">
                <a:solidFill>
                  <a:srgbClr val="333333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BUDEME POTREBOVAŤ:</a:t>
            </a:r>
          </a:p>
          <a:p>
            <a:pPr marL="285750" indent="-285750" algn="ctr">
              <a:buFontTx/>
              <a:buChar char="-"/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ROLKU Z TOALETNÉHO PAPIERA, </a:t>
            </a:r>
          </a:p>
          <a:p>
            <a:pPr marL="285750" indent="-285750" algn="ctr">
              <a:buFontTx/>
              <a:buChar char="-"/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NOŽNICE, </a:t>
            </a:r>
          </a:p>
          <a:p>
            <a:pPr marL="285750" indent="-285750" algn="ctr">
              <a:buFontTx/>
              <a:buChar char="-"/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LEPIDLO, </a:t>
            </a:r>
          </a:p>
          <a:p>
            <a:pPr marL="285750" indent="-285750" algn="ctr">
              <a:buFontTx/>
              <a:buChar char="-"/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ČIERNU FIXU,</a:t>
            </a:r>
          </a:p>
          <a:p>
            <a:pPr marL="285750" indent="-285750" algn="ctr">
              <a:buFontTx/>
              <a:buChar char="-"/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VATU.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00" y="2881798"/>
            <a:ext cx="378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7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62160" r="-1009" b="-1878"/>
          <a:stretch/>
        </p:blipFill>
        <p:spPr>
          <a:xfrm>
            <a:off x="6735650" y="1917127"/>
            <a:ext cx="4834239" cy="3600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53"/>
          <a:stretch/>
        </p:blipFill>
        <p:spPr>
          <a:xfrm>
            <a:off x="1077383" y="837127"/>
            <a:ext cx="515895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0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887600"/>
              </p:ext>
            </p:extLst>
          </p:nvPr>
        </p:nvGraphicFramePr>
        <p:xfrm>
          <a:off x="5640946" y="112474"/>
          <a:ext cx="6151808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5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b="1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Milé deti a rodičia,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b="1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chceme vás za vašu usilovnú prácu pochváliť...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b="0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Budeme veľmi radi, 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b="0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ak sa nám pochválite vašimi fotkami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b="0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 pri spoločnej práci a fotografiami prác, ako sa Vám spolu darilo...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2500" b="0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  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sk-SK" sz="2500" b="0" strike="noStrike" spc="-1" dirty="0">
                          <a:solidFill>
                            <a:srgbClr val="333333"/>
                          </a:solidFill>
                          <a:latin typeface="Times New Roman"/>
                        </a:rPr>
                        <a:t>Vaše pani učiteľky</a:t>
                      </a:r>
                      <a:endParaRPr lang="sk-SK" sz="2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k-SK" sz="2500" b="0" strike="noStrike" spc="-1" dirty="0">
                        <a:latin typeface="Arial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28" y="2468229"/>
            <a:ext cx="4497049" cy="36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3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918" y="1012992"/>
            <a:ext cx="8340051" cy="505402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1" y="4667699"/>
            <a:ext cx="3310415" cy="150584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276" y="4667700"/>
            <a:ext cx="2786113" cy="150584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135" y="1063125"/>
            <a:ext cx="11029616" cy="4357497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159" y="4667701"/>
            <a:ext cx="3139712" cy="1505843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7817" y="4670907"/>
            <a:ext cx="2664183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8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4"/>
          <p:cNvSpPr/>
          <p:nvPr/>
        </p:nvSpPr>
        <p:spPr>
          <a:xfrm>
            <a:off x="1478784" y="3563605"/>
            <a:ext cx="8963280" cy="2448895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INŠTRUKCIE PRE DETI A RODIČOV:</a:t>
            </a: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MILÉ </a:t>
            </a:r>
            <a:r>
              <a:rPr lang="sk-SK" sz="18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DETI,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POZORNE SI S RODIČMI PREZRITE PRILOŽENÉ OBRÁZKY 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OPÍŠTE,</a:t>
            </a:r>
            <a:r>
              <a:rPr lang="sk-SK" spc="-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ČO SA NA NICH DEJE. 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SLÁVITE VEĽKÚ NOC VY DOMA?  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425449" y="1310566"/>
            <a:ext cx="9016615" cy="1708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k-SK" sz="2500" b="1" kern="1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ČaSP</a:t>
            </a:r>
            <a:r>
              <a:rPr lang="sk-SK" sz="2500" b="1" kern="1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/132 </a:t>
            </a:r>
          </a:p>
          <a:p>
            <a:pPr algn="ctr"/>
            <a:r>
              <a:rPr lang="sk-SK" sz="2000" kern="100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NA ZÁKLADE POZOROVANIA VYBRANÝCH OBRÁZKOV UTVÁRAŤ ELEMENTÁRNE PREDSTAVY O TRADÍCIÁCH A ZVYKOCH SVIATKOV VEĽKEJ NOCI.</a:t>
            </a:r>
            <a:endParaRPr lang="sk-SK" sz="2000" kern="100" dirty="0" smtClean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/>
            <a:endParaRPr lang="sk-SK" sz="2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596909" y="561073"/>
            <a:ext cx="272702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PONDELOK:</a:t>
            </a:r>
            <a:endParaRPr lang="sk-SK" sz="3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64" y="2721736"/>
            <a:ext cx="3073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6"/>
          <a:stretch/>
        </p:blipFill>
        <p:spPr>
          <a:xfrm>
            <a:off x="1024575" y="605307"/>
            <a:ext cx="9576179" cy="62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21" y="540913"/>
            <a:ext cx="9596520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3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90" y="596941"/>
            <a:ext cx="9119491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50" y="639315"/>
            <a:ext cx="10176000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7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66" y="603295"/>
            <a:ext cx="1024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4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972593" y="648160"/>
            <a:ext cx="228293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UTOROK: </a:t>
            </a:r>
            <a:endParaRPr lang="sk-SK" sz="3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1850658" y="1500268"/>
            <a:ext cx="9016200" cy="1613160"/>
          </a:xfrm>
          <a:prstGeom prst="rect">
            <a:avLst/>
          </a:prstGeom>
          <a:ln>
            <a:rou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spc="-1" dirty="0" err="1" smtClean="0">
                <a:solidFill>
                  <a:srgbClr val="FFFFFF"/>
                </a:solidFill>
                <a:latin typeface="Times New Roman"/>
                <a:ea typeface="SimSun"/>
              </a:rPr>
              <a:t>J</a:t>
            </a:r>
            <a:r>
              <a:rPr lang="sk-SK" sz="2500" strike="noStrike" spc="-1" dirty="0" err="1" smtClean="0">
                <a:solidFill>
                  <a:srgbClr val="FFFFFF"/>
                </a:solidFill>
                <a:latin typeface="Times New Roman"/>
                <a:ea typeface="SimSun"/>
              </a:rPr>
              <a:t>aK</a:t>
            </a:r>
            <a:r>
              <a:rPr lang="sk-SK" sz="2500" strike="noStrike" spc="-1" dirty="0" smtClean="0">
                <a:solidFill>
                  <a:srgbClr val="FFFFFF"/>
                </a:solidFill>
                <a:latin typeface="Times New Roman"/>
                <a:ea typeface="SimSun"/>
              </a:rPr>
              <a:t>/7</a:t>
            </a:r>
          </a:p>
          <a:p>
            <a:pPr algn="ctr">
              <a:lnSpc>
                <a:spcPct val="100000"/>
              </a:lnSpc>
            </a:pPr>
            <a:r>
              <a:rPr lang="sk-SK" sz="2000" spc="-1" dirty="0" smtClean="0">
                <a:solidFill>
                  <a:srgbClr val="FFFFFF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ZAPAMÄTAŤ SI TEXT VEĽKONOČNEJ VINŠOVAČKY A POSTUPNE JU PREDNÁŠAŤ SO SPRÁVNOU VÝSLOVNOSŤOU</a:t>
            </a:r>
            <a:r>
              <a:rPr lang="sk-SK" sz="2000" b="1" spc="-1" dirty="0" smtClean="0">
                <a:solidFill>
                  <a:srgbClr val="FFFFFF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.</a:t>
            </a:r>
            <a:endParaRPr lang="sk-SK" sz="20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k-SK" sz="20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500" b="0" i="1" strike="noStrike" spc="-1" dirty="0">
              <a:latin typeface="Arial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2084091" y="3555760"/>
            <a:ext cx="8963640" cy="2162459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rebuchet MS" panose="020B0603020202020204" pitchFamily="34" charset="0"/>
              </a:rPr>
              <a:t>INŠTRUKCIE PRE DETI A RODIČOV:</a:t>
            </a:r>
            <a:endParaRPr lang="sk-SK" sz="1800" b="0" i="1" strike="noStrike" spc="-1" dirty="0">
              <a:latin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sk-SK" sz="1800" b="0" i="1" strike="noStrike" spc="-1" dirty="0">
              <a:latin typeface="Trebuchet MS" panose="020B0603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MILÉ DETI, 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KEDŽE JEDNOU Z TRADÍCIÍ VEĽKEJ NOCI JE ŠIBAČKA A OBLIEVAČKA,</a:t>
            </a: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DNES SA SPOLU S NAŠIMI RODIČMI NAUČÍME VEĽKONOČNÝ VINŠ.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POZORNE POČÚVAJTE SVOJICH RODIČOV A OPAKUJTE PO NICH.</a:t>
            </a:r>
            <a:r>
              <a:rPr lang="sk-SK" sz="1800" b="0" strike="noStrike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NA VÝBER MÁTE DVE VEĽKONOČNÉ VINŠOVAČKY. </a:t>
            </a:r>
            <a:endParaRPr lang="sk-SK" sz="1800" b="0" strike="noStrike" spc="-1" dirty="0">
              <a:latin typeface="Trebuchet MS" panose="020B0603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sk-SK" sz="1800" b="0" i="1" strike="noStrike" spc="-1" dirty="0">
              <a:latin typeface="Trebuchet MS" panose="020B0603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sk-SK" sz="1800" b="0" i="1" strike="noStrike" spc="-1" dirty="0">
              <a:latin typeface="Arial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" y="2090671"/>
            <a:ext cx="3073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2635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59</TotalTime>
  <Words>323</Words>
  <Application>Microsoft Office PowerPoint</Application>
  <PresentationFormat>Širokouhlá</PresentationFormat>
  <Paragraphs>64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6" baseType="lpstr">
      <vt:lpstr>SimSun</vt:lpstr>
      <vt:lpstr>Arial</vt:lpstr>
      <vt:lpstr>DejaVu Sans</vt:lpstr>
      <vt:lpstr>Gill Sans MT</vt:lpstr>
      <vt:lpstr>Liberation Serif</vt:lpstr>
      <vt:lpstr>Times New Roman</vt:lpstr>
      <vt:lpstr>Trebuchet MS</vt:lpstr>
      <vt:lpstr>Wingdings 2</vt:lpstr>
      <vt:lpstr>Dividenda</vt:lpstr>
      <vt:lpstr>         SPOJENÁ ŠKOLA INTERNÁTNA  organizačná zložka  ŠPECIÁLNA MATERSKÁ ŠKOLA  so sídlom  na Gorkého 614/18, 075 01 Trebišov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DAŠA</dc:creator>
  <cp:lastModifiedBy>Skola</cp:lastModifiedBy>
  <cp:revision>22</cp:revision>
  <dcterms:created xsi:type="dcterms:W3CDTF">2021-03-25T19:22:05Z</dcterms:created>
  <dcterms:modified xsi:type="dcterms:W3CDTF">2021-04-08T08:03:45Z</dcterms:modified>
</cp:coreProperties>
</file>