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8288000" cy="10287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Arimo" panose="020B0604020202020204" charset="0"/>
      <p:regular r:id="rId32"/>
    </p:embeddedFont>
    <p:embeddedFont>
      <p:font typeface="Roboto" panose="020B0604020202020204" charset="0"/>
      <p:regular r:id="rId33"/>
    </p:embeddedFont>
    <p:embeddedFont>
      <p:font typeface="Abhaya Libre ExtraBold" panose="020B0604020202020204" charset="-18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1" d="100"/>
          <a:sy n="51" d="100"/>
        </p:scale>
        <p:origin x="-456" y="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75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137900" y="1028700"/>
            <a:ext cx="6121400" cy="8229600"/>
          </a:xfrm>
          <a:prstGeom prst="rect">
            <a:avLst/>
          </a:prstGeom>
          <a:solidFill>
            <a:srgbClr val="BFDC80"/>
          </a:solidFill>
        </p:spPr>
      </p:sp>
      <p:sp>
        <p:nvSpPr>
          <p:cNvPr id="3" name="AutoShape 3"/>
          <p:cNvSpPr/>
          <p:nvPr/>
        </p:nvSpPr>
        <p:spPr>
          <a:xfrm>
            <a:off x="11518900" y="6117025"/>
            <a:ext cx="38100" cy="4330700"/>
          </a:xfrm>
          <a:prstGeom prst="rect">
            <a:avLst/>
          </a:prstGeom>
          <a:solidFill>
            <a:srgbClr val="BFDC80"/>
          </a:solidFill>
        </p:spPr>
      </p:sp>
      <p:sp>
        <p:nvSpPr>
          <p:cNvPr id="4" name="AutoShape 4"/>
          <p:cNvSpPr/>
          <p:nvPr/>
        </p:nvSpPr>
        <p:spPr>
          <a:xfrm rot="-5400000">
            <a:off x="17515747" y="1320800"/>
            <a:ext cx="38100" cy="3238500"/>
          </a:xfrm>
          <a:prstGeom prst="rect">
            <a:avLst/>
          </a:prstGeom>
          <a:solidFill>
            <a:srgbClr val="BFDC80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92490" y="1455966"/>
            <a:ext cx="6172200" cy="82296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897048" y="9705803"/>
            <a:ext cx="5995636" cy="29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1600" spc="120">
                <a:solidFill>
                  <a:srgbClr val="BFDC80"/>
                </a:solidFill>
                <a:latin typeface="Roboto"/>
              </a:rPr>
              <a:t>BAKS CLOTHING COMPANY ADVERTISING STRATEGY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29546" y="1244133"/>
            <a:ext cx="8053036" cy="4392672"/>
            <a:chOff x="0" y="0"/>
            <a:chExt cx="10737382" cy="5856896"/>
          </a:xfrm>
        </p:grpSpPr>
        <p:sp>
          <p:nvSpPr>
            <p:cNvPr id="8" name="TextBox 8"/>
            <p:cNvSpPr txBox="1"/>
            <p:nvPr/>
          </p:nvSpPr>
          <p:spPr>
            <a:xfrm>
              <a:off x="0" y="2067005"/>
              <a:ext cx="10737382" cy="37898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600"/>
                </a:lnSpc>
              </a:pPr>
              <a:r>
                <a:rPr lang="en-US" sz="8000" spc="120">
                  <a:solidFill>
                    <a:srgbClr val="BFDC80"/>
                  </a:solidFill>
                  <a:latin typeface="Abhaya Libre ExtraBold"/>
                </a:rPr>
                <a:t>Wielkanocne zmagania z jajem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66675"/>
              <a:ext cx="10736185" cy="7867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4200" spc="210">
                  <a:solidFill>
                    <a:srgbClr val="BFDC80"/>
                  </a:solidFill>
                  <a:latin typeface="Abhaya Libre ExtraBold Bold"/>
                </a:rPr>
                <a:t>TERAPIA RĘKI W PRAKTYCE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65766"/>
              <a:ext cx="10736185" cy="649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9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D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60032" y="1028700"/>
            <a:ext cx="6121400" cy="8229600"/>
          </a:xfrm>
          <a:prstGeom prst="rect">
            <a:avLst/>
          </a:prstGeom>
          <a:solidFill>
            <a:srgbClr val="667538"/>
          </a:solidFill>
        </p:spPr>
      </p:sp>
      <p:sp>
        <p:nvSpPr>
          <p:cNvPr id="3" name="AutoShape 3"/>
          <p:cNvSpPr/>
          <p:nvPr/>
        </p:nvSpPr>
        <p:spPr>
          <a:xfrm>
            <a:off x="6721032" y="-158750"/>
            <a:ext cx="38100" cy="43307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AutoShape 4"/>
          <p:cNvSpPr/>
          <p:nvPr/>
        </p:nvSpPr>
        <p:spPr>
          <a:xfrm rot="-5400000">
            <a:off x="688533" y="5721350"/>
            <a:ext cx="38100" cy="3238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6916" b="6916"/>
          <a:stretch>
            <a:fillRect/>
          </a:stretch>
        </p:blipFill>
        <p:spPr>
          <a:xfrm>
            <a:off x="1994186" y="1668075"/>
            <a:ext cx="6050094" cy="695085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8901638" y="1244133"/>
            <a:ext cx="8537760" cy="6420862"/>
            <a:chOff x="0" y="0"/>
            <a:chExt cx="11383680" cy="8561150"/>
          </a:xfrm>
        </p:grpSpPr>
        <p:sp>
          <p:nvSpPr>
            <p:cNvPr id="7" name="TextBox 7"/>
            <p:cNvSpPr txBox="1"/>
            <p:nvPr/>
          </p:nvSpPr>
          <p:spPr>
            <a:xfrm>
              <a:off x="0" y="2446735"/>
              <a:ext cx="11383680" cy="61144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90"/>
                </a:lnSpc>
              </a:pPr>
              <a:r>
                <a:rPr lang="en-US" sz="4200" spc="63">
                  <a:solidFill>
                    <a:srgbClr val="667538"/>
                  </a:solidFill>
                  <a:latin typeface="Abhaya Libre ExtraBold"/>
                </a:rPr>
                <a:t>- ścieramy kurze i czyścimy zewnętrzną stronę szafek –</a:t>
              </a:r>
            </a:p>
            <a:p>
              <a:pPr algn="ctr">
                <a:lnSpc>
                  <a:spcPts val="6090"/>
                </a:lnSpc>
              </a:pPr>
              <a:r>
                <a:rPr lang="en-US" sz="4200" spc="63">
                  <a:solidFill>
                    <a:srgbClr val="667538"/>
                  </a:solidFill>
                  <a:latin typeface="Abhaya Libre ExtraBold"/>
                </a:rPr>
                <a:t> zmocz</a:t>
              </a:r>
            </a:p>
            <a:p>
              <a:pPr algn="ctr">
                <a:lnSpc>
                  <a:spcPts val="6090"/>
                </a:lnSpc>
              </a:pPr>
              <a:r>
                <a:rPr lang="en-US" sz="4200" spc="63">
                  <a:solidFill>
                    <a:srgbClr val="667538"/>
                  </a:solidFill>
                  <a:latin typeface="Abhaya Libre ExtraBold"/>
                </a:rPr>
                <a:t>szmatkę w wodzie z płynem i wyciśnij tak, żeby była prawie sucha.</a:t>
              </a:r>
            </a:p>
            <a:p>
              <a:pPr algn="ctr">
                <a:lnSpc>
                  <a:spcPts val="6090"/>
                </a:lnSpc>
              </a:pPr>
              <a:r>
                <a:rPr lang="en-US" sz="4200" spc="63">
                  <a:solidFill>
                    <a:srgbClr val="667538"/>
                  </a:solidFill>
                  <a:latin typeface="Abhaya Libre ExtraBold"/>
                </a:rPr>
                <a:t>Udało Ci się?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85725"/>
              <a:ext cx="11382411" cy="1052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250246"/>
              <a:ext cx="11382411" cy="649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339887" y="9587331"/>
            <a:ext cx="18986824" cy="1053767"/>
            <a:chOff x="0" y="0"/>
            <a:chExt cx="25315765" cy="1405023"/>
          </a:xfrm>
        </p:grpSpPr>
        <p:sp>
          <p:nvSpPr>
            <p:cNvPr id="11" name="AutoShape 11"/>
            <p:cNvSpPr/>
            <p:nvPr/>
          </p:nvSpPr>
          <p:spPr>
            <a:xfrm rot="5400000">
              <a:off x="11955371" y="-11955371"/>
              <a:ext cx="1405023" cy="25315765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5831054" y="256638"/>
              <a:ext cx="8578382" cy="3704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20"/>
                </a:lnSpc>
              </a:pPr>
              <a:r>
                <a:rPr lang="en-US" sz="1600" spc="120">
                  <a:solidFill>
                    <a:srgbClr val="BFDC80"/>
                  </a:solidFill>
                  <a:latin typeface="Roboto"/>
                </a:rPr>
                <a:t>BAKS CLOTHING COMPANY ADVERTISING STRATEGY</a:t>
              </a: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D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60032" y="1028700"/>
            <a:ext cx="6121400" cy="8229600"/>
          </a:xfrm>
          <a:prstGeom prst="rect">
            <a:avLst/>
          </a:prstGeom>
          <a:solidFill>
            <a:srgbClr val="667538"/>
          </a:solidFill>
        </p:spPr>
      </p:sp>
      <p:sp>
        <p:nvSpPr>
          <p:cNvPr id="3" name="AutoShape 3"/>
          <p:cNvSpPr/>
          <p:nvPr/>
        </p:nvSpPr>
        <p:spPr>
          <a:xfrm>
            <a:off x="6721032" y="-158750"/>
            <a:ext cx="38100" cy="43307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AutoShape 4"/>
          <p:cNvSpPr/>
          <p:nvPr/>
        </p:nvSpPr>
        <p:spPr>
          <a:xfrm rot="-5400000">
            <a:off x="688533" y="5721350"/>
            <a:ext cx="38100" cy="3238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6916" b="6916"/>
          <a:stretch>
            <a:fillRect/>
          </a:stretch>
        </p:blipFill>
        <p:spPr>
          <a:xfrm>
            <a:off x="1994186" y="1668075"/>
            <a:ext cx="6050094" cy="695085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8721540" y="1028700"/>
            <a:ext cx="8537760" cy="4874002"/>
            <a:chOff x="0" y="0"/>
            <a:chExt cx="11383680" cy="6498670"/>
          </a:xfrm>
        </p:grpSpPr>
        <p:sp>
          <p:nvSpPr>
            <p:cNvPr id="7" name="TextBox 7"/>
            <p:cNvSpPr txBox="1"/>
            <p:nvPr/>
          </p:nvSpPr>
          <p:spPr>
            <a:xfrm>
              <a:off x="0" y="2446735"/>
              <a:ext cx="11383680" cy="40519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90"/>
                </a:lnSpc>
              </a:pPr>
              <a:r>
                <a:rPr lang="en-US" sz="4200" spc="63">
                  <a:solidFill>
                    <a:srgbClr val="667538"/>
                  </a:solidFill>
                  <a:latin typeface="Abhaya Libre ExtraBold"/>
                </a:rPr>
                <a:t>- zabawa z mopem – </a:t>
              </a:r>
            </a:p>
            <a:p>
              <a:pPr algn="ctr">
                <a:lnSpc>
                  <a:spcPts val="6090"/>
                </a:lnSpc>
              </a:pPr>
              <a:r>
                <a:rPr lang="en-US" sz="4200" spc="63">
                  <a:solidFill>
                    <a:srgbClr val="667538"/>
                  </a:solidFill>
                  <a:latin typeface="Abhaya Libre ExtraBold"/>
                </a:rPr>
                <a:t>zaplanuj mycie podłogi tak, żeby lśniła na każdym centymetrze i żeby</a:t>
              </a:r>
            </a:p>
            <a:p>
              <a:pPr algn="ctr">
                <a:lnSpc>
                  <a:spcPts val="6090"/>
                </a:lnSpc>
              </a:pPr>
              <a:r>
                <a:rPr lang="en-US" sz="4200" spc="63">
                  <a:solidFill>
                    <a:srgbClr val="667538"/>
                  </a:solidFill>
                  <a:latin typeface="Abhaya Libre ExtraBold"/>
                </a:rPr>
                <a:t>Twoje skarpetki były suche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85725"/>
              <a:ext cx="11382411" cy="1052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250246"/>
              <a:ext cx="11382411" cy="649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339887" y="9587331"/>
            <a:ext cx="18986824" cy="1053767"/>
            <a:chOff x="0" y="0"/>
            <a:chExt cx="25315765" cy="1405023"/>
          </a:xfrm>
        </p:grpSpPr>
        <p:sp>
          <p:nvSpPr>
            <p:cNvPr id="11" name="AutoShape 11"/>
            <p:cNvSpPr/>
            <p:nvPr/>
          </p:nvSpPr>
          <p:spPr>
            <a:xfrm rot="5400000">
              <a:off x="11955371" y="-11955371"/>
              <a:ext cx="1405023" cy="25315765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5831054" y="256638"/>
              <a:ext cx="8578382" cy="3704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20"/>
                </a:lnSpc>
              </a:pPr>
              <a:r>
                <a:rPr lang="en-US" sz="1600" spc="120">
                  <a:solidFill>
                    <a:srgbClr val="BFDC80"/>
                  </a:solidFill>
                  <a:latin typeface="Roboto"/>
                </a:rPr>
                <a:t>BAKS CLOTHING COMPANY ADVERTISING STRATEGY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75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547868" y="1028700"/>
            <a:ext cx="7711432" cy="8229600"/>
          </a:xfrm>
          <a:prstGeom prst="rect">
            <a:avLst/>
          </a:prstGeom>
          <a:solidFill>
            <a:srgbClr val="BFDC80"/>
          </a:solidFill>
        </p:spPr>
      </p:sp>
      <p:sp>
        <p:nvSpPr>
          <p:cNvPr id="3" name="AutoShape 3"/>
          <p:cNvSpPr/>
          <p:nvPr/>
        </p:nvSpPr>
        <p:spPr>
          <a:xfrm>
            <a:off x="522361" y="-198172"/>
            <a:ext cx="38100" cy="4330700"/>
          </a:xfrm>
          <a:prstGeom prst="rect">
            <a:avLst/>
          </a:prstGeom>
          <a:solidFill>
            <a:srgbClr val="BFDC80"/>
          </a:solidFill>
        </p:spPr>
      </p:sp>
      <p:sp>
        <p:nvSpPr>
          <p:cNvPr id="4" name="AutoShape 4"/>
          <p:cNvSpPr/>
          <p:nvPr/>
        </p:nvSpPr>
        <p:spPr>
          <a:xfrm rot="-5400000">
            <a:off x="16649700" y="7171312"/>
            <a:ext cx="38100" cy="3238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24905"/>
          <a:stretch>
            <a:fillRect/>
          </a:stretch>
        </p:blipFill>
        <p:spPr>
          <a:xfrm>
            <a:off x="1028700" y="1659043"/>
            <a:ext cx="7847419" cy="696891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400054" y="9760674"/>
            <a:ext cx="6567136" cy="29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1600" spc="120">
                <a:solidFill>
                  <a:srgbClr val="BFDC80"/>
                </a:solidFill>
                <a:latin typeface="Roboto"/>
              </a:rPr>
              <a:t>BAKS CLOTHING COMPANY ADVERTISING STRATEGY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874890" y="734059"/>
            <a:ext cx="7384410" cy="8818883"/>
            <a:chOff x="0" y="0"/>
            <a:chExt cx="9845880" cy="11758510"/>
          </a:xfrm>
        </p:grpSpPr>
        <p:sp>
          <p:nvSpPr>
            <p:cNvPr id="8" name="TextBox 8"/>
            <p:cNvSpPr txBox="1"/>
            <p:nvPr/>
          </p:nvSpPr>
          <p:spPr>
            <a:xfrm>
              <a:off x="0" y="490760"/>
              <a:ext cx="9845880" cy="499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53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9845880" cy="470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27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002727"/>
              <a:ext cx="9845880" cy="499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53"/>
                </a:lnSpc>
              </a:pPr>
              <a:endParaRPr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483392"/>
              <a:ext cx="9845880" cy="470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27"/>
                </a:lnSpc>
              </a:pPr>
              <a:endParaRPr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462171"/>
              <a:ext cx="9845880" cy="82963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59"/>
                </a:lnSpc>
              </a:pPr>
              <a:r>
                <a:rPr lang="en-US" sz="4800" spc="72">
                  <a:solidFill>
                    <a:srgbClr val="FFFFFF"/>
                  </a:solidFill>
                  <a:latin typeface="Abhaya Libre ExtraBold"/>
                </a:rPr>
                <a:t>A na koniec - </a:t>
              </a:r>
            </a:p>
            <a:p>
              <a:pPr algn="ctr">
                <a:lnSpc>
                  <a:spcPts val="6959"/>
                </a:lnSpc>
              </a:pPr>
              <a:r>
                <a:rPr lang="en-US" sz="4800" spc="72">
                  <a:solidFill>
                    <a:srgbClr val="FFFFFF"/>
                  </a:solidFill>
                  <a:latin typeface="Abhaya Libre ExtraBold"/>
                </a:rPr>
                <a:t>trzepanie poduszek z kanapy albo łóżka i trzepanie dywanów</a:t>
              </a:r>
            </a:p>
            <a:p>
              <a:pPr algn="ctr">
                <a:lnSpc>
                  <a:spcPts val="5405"/>
                </a:lnSpc>
              </a:pPr>
              <a:endParaRPr lang="en-US" sz="4800" spc="72">
                <a:solidFill>
                  <a:srgbClr val="FFFFFF"/>
                </a:solidFill>
                <a:latin typeface="Abhaya Libre ExtraBold"/>
              </a:endParaRPr>
            </a:p>
            <a:p>
              <a:pPr algn="ctr">
                <a:lnSpc>
                  <a:spcPts val="5405"/>
                </a:lnSpc>
              </a:pPr>
              <a:endParaRPr lang="en-US" sz="4800" spc="72">
                <a:solidFill>
                  <a:srgbClr val="FFFFFF"/>
                </a:solidFill>
                <a:latin typeface="Abhaya Libre ExtraBold"/>
              </a:endParaRPr>
            </a:p>
            <a:p>
              <a:pPr algn="ctr">
                <a:lnSpc>
                  <a:spcPts val="5405"/>
                </a:lnSpc>
              </a:pPr>
              <a:endParaRPr lang="en-US" sz="4800" spc="72">
                <a:solidFill>
                  <a:srgbClr val="FFFFFF"/>
                </a:solidFill>
                <a:latin typeface="Abhaya Libre ExtraBold"/>
              </a:endParaRPr>
            </a:p>
            <a:p>
              <a:pPr algn="ctr">
                <a:lnSpc>
                  <a:spcPts val="5405"/>
                </a:lnSpc>
              </a:pPr>
              <a:endParaRPr lang="en-US" sz="4800" spc="72">
                <a:solidFill>
                  <a:srgbClr val="FFFFFF"/>
                </a:solidFill>
                <a:latin typeface="Abhaya Libre ExtraBold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009511"/>
              <a:ext cx="9845880" cy="470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27"/>
                </a:lnSpc>
              </a:pPr>
              <a:endParaRPr/>
            </a:p>
          </p:txBody>
        </p: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486022" y="1775533"/>
            <a:ext cx="11315956" cy="6735934"/>
          </a:xfrm>
          <a:prstGeom prst="rect">
            <a:avLst/>
          </a:prstGeom>
          <a:solidFill>
            <a:srgbClr val="BFDC80"/>
          </a:solidFill>
        </p:spPr>
      </p:sp>
      <p:grpSp>
        <p:nvGrpSpPr>
          <p:cNvPr id="3" name="Group 3"/>
          <p:cNvGrpSpPr/>
          <p:nvPr/>
        </p:nvGrpSpPr>
        <p:grpSpPr>
          <a:xfrm>
            <a:off x="4460352" y="3064943"/>
            <a:ext cx="9367296" cy="4157114"/>
            <a:chOff x="0" y="0"/>
            <a:chExt cx="12489727" cy="5542818"/>
          </a:xfrm>
        </p:grpSpPr>
        <p:sp>
          <p:nvSpPr>
            <p:cNvPr id="4" name="TextBox 4"/>
            <p:cNvSpPr txBox="1"/>
            <p:nvPr/>
          </p:nvSpPr>
          <p:spPr>
            <a:xfrm>
              <a:off x="876771" y="-9525"/>
              <a:ext cx="10736185" cy="649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79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876771" y="4926233"/>
              <a:ext cx="10736185" cy="6165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358111"/>
              <a:ext cx="12489727" cy="29296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00"/>
                </a:lnSpc>
              </a:pPr>
              <a:r>
                <a:rPr lang="en-US" sz="5600" spc="448">
                  <a:solidFill>
                    <a:srgbClr val="667538"/>
                  </a:solidFill>
                  <a:latin typeface="Abhaya Libre ExtraBold"/>
                </a:rPr>
                <a:t>Po</a:t>
              </a:r>
            </a:p>
            <a:p>
              <a:pPr algn="ctr">
                <a:lnSpc>
                  <a:spcPts val="5600"/>
                </a:lnSpc>
              </a:pPr>
              <a:r>
                <a:rPr lang="en-US" sz="5600" spc="448">
                  <a:solidFill>
                    <a:srgbClr val="667538"/>
                  </a:solidFill>
                  <a:latin typeface="Abhaya Libre ExtraBold"/>
                </a:rPr>
                <a:t>ciężkiej pracy </a:t>
              </a:r>
            </a:p>
            <a:p>
              <a:pPr algn="ctr">
                <a:lnSpc>
                  <a:spcPts val="5600"/>
                </a:lnSpc>
              </a:pPr>
              <a:r>
                <a:rPr lang="en-US" sz="5600" spc="448">
                  <a:solidFill>
                    <a:srgbClr val="667538"/>
                  </a:solidFill>
                  <a:latin typeface="Abhaya Libre ExtraBold"/>
                </a:rPr>
                <a:t>zasługujesz na przekąskę: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75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897048" y="9705803"/>
            <a:ext cx="5995636" cy="29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1600" spc="120">
                <a:solidFill>
                  <a:srgbClr val="BFDC80"/>
                </a:solidFill>
                <a:latin typeface="Roboto"/>
              </a:rPr>
              <a:t>BAKS CLOTHING COMPANY ADVERTISING STRATEGY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90964" y="1271062"/>
            <a:ext cx="8053036" cy="5647432"/>
            <a:chOff x="0" y="0"/>
            <a:chExt cx="10737382" cy="7529910"/>
          </a:xfrm>
        </p:grpSpPr>
        <p:sp>
          <p:nvSpPr>
            <p:cNvPr id="4" name="TextBox 4"/>
            <p:cNvSpPr txBox="1"/>
            <p:nvPr/>
          </p:nvSpPr>
          <p:spPr>
            <a:xfrm>
              <a:off x="0" y="2446735"/>
              <a:ext cx="10737382" cy="5083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90"/>
                </a:lnSpc>
              </a:pPr>
              <a:r>
                <a:rPr lang="en-US" sz="4200" spc="63">
                  <a:solidFill>
                    <a:srgbClr val="BFDC80"/>
                  </a:solidFill>
                  <a:latin typeface="Abhaya Libre ExtraBold"/>
                </a:rPr>
                <a:t>- zwijamy</a:t>
              </a:r>
            </a:p>
            <a:p>
              <a:pPr algn="ctr">
                <a:lnSpc>
                  <a:spcPts val="6090"/>
                </a:lnSpc>
              </a:pPr>
              <a:r>
                <a:rPr lang="en-US" sz="4200" spc="63">
                  <a:solidFill>
                    <a:srgbClr val="BFDC80"/>
                  </a:solidFill>
                  <a:latin typeface="Abhaya Libre ExtraBold"/>
                </a:rPr>
                <a:t>naleśnik   - kto pierwszy precyzyjnie</a:t>
              </a:r>
            </a:p>
            <a:p>
              <a:pPr algn="ctr">
                <a:lnSpc>
                  <a:spcPts val="6090"/>
                </a:lnSpc>
              </a:pPr>
              <a:r>
                <a:rPr lang="en-US" sz="4200" spc="63">
                  <a:solidFill>
                    <a:srgbClr val="BFDC80"/>
                  </a:solidFill>
                  <a:latin typeface="Abhaya Libre ExtraBold"/>
                </a:rPr>
                <a:t>zwinie naleśnik prawdziwy lub ze ściereczki, sprawdźcie sami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5725"/>
              <a:ext cx="10736185" cy="1052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250246"/>
              <a:ext cx="10736185" cy="649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9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>
            <a:off x="11137900" y="1028700"/>
            <a:ext cx="6121400" cy="8229600"/>
          </a:xfrm>
          <a:prstGeom prst="rect">
            <a:avLst/>
          </a:prstGeom>
          <a:solidFill>
            <a:srgbClr val="BFDC80"/>
          </a:solidFill>
        </p:spPr>
      </p:sp>
      <p:sp>
        <p:nvSpPr>
          <p:cNvPr id="8" name="AutoShape 8"/>
          <p:cNvSpPr/>
          <p:nvPr/>
        </p:nvSpPr>
        <p:spPr>
          <a:xfrm>
            <a:off x="11518900" y="6117025"/>
            <a:ext cx="38100" cy="4330700"/>
          </a:xfrm>
          <a:prstGeom prst="rect">
            <a:avLst/>
          </a:prstGeom>
          <a:solidFill>
            <a:srgbClr val="BFDC80"/>
          </a:solidFill>
        </p:spPr>
      </p:sp>
      <p:sp>
        <p:nvSpPr>
          <p:cNvPr id="9" name="AutoShape 9"/>
          <p:cNvSpPr/>
          <p:nvPr/>
        </p:nvSpPr>
        <p:spPr>
          <a:xfrm rot="-5400000">
            <a:off x="17515747" y="1320800"/>
            <a:ext cx="38100" cy="3238500"/>
          </a:xfrm>
          <a:prstGeom prst="rect">
            <a:avLst/>
          </a:prstGeom>
          <a:solidFill>
            <a:srgbClr val="BFDC80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 t="6112" b="6112"/>
          <a:stretch>
            <a:fillRect/>
          </a:stretch>
        </p:blipFill>
        <p:spPr>
          <a:xfrm>
            <a:off x="10653984" y="1574491"/>
            <a:ext cx="6099078" cy="71380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486022" y="1775533"/>
            <a:ext cx="11315956" cy="6735934"/>
          </a:xfrm>
          <a:prstGeom prst="rect">
            <a:avLst/>
          </a:prstGeom>
          <a:solidFill>
            <a:srgbClr val="BFDC80"/>
          </a:solidFill>
        </p:spPr>
      </p:sp>
      <p:sp>
        <p:nvSpPr>
          <p:cNvPr id="3" name="TextBox 3"/>
          <p:cNvSpPr txBox="1"/>
          <p:nvPr/>
        </p:nvSpPr>
        <p:spPr>
          <a:xfrm>
            <a:off x="4460352" y="3755813"/>
            <a:ext cx="9367296" cy="28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600" spc="448">
                <a:solidFill>
                  <a:srgbClr val="667538"/>
                </a:solidFill>
                <a:latin typeface="Abhaya Libre ExtraBold"/>
              </a:rPr>
              <a:t>MAMO, TATO</a:t>
            </a:r>
          </a:p>
          <a:p>
            <a:pPr algn="ctr">
              <a:lnSpc>
                <a:spcPts val="5600"/>
              </a:lnSpc>
            </a:pPr>
            <a:r>
              <a:rPr lang="en-US" sz="5600" spc="448">
                <a:solidFill>
                  <a:srgbClr val="667538"/>
                </a:solidFill>
                <a:latin typeface="Abhaya Libre ExtraBold"/>
              </a:rPr>
              <a:t>zdrowe ręce mam więc kanapkę zrobię sam  </a:t>
            </a:r>
          </a:p>
          <a:p>
            <a:pPr algn="ctr">
              <a:lnSpc>
                <a:spcPts val="5600"/>
              </a:lnSpc>
            </a:pPr>
            <a:endParaRPr lang="en-US" sz="5600" spc="448">
              <a:solidFill>
                <a:srgbClr val="667538"/>
              </a:solidFill>
              <a:latin typeface="Abhaya Libre Extra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8070" b="758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028700"/>
            <a:ext cx="7824186" cy="3796784"/>
          </a:xfrm>
          <a:prstGeom prst="rect">
            <a:avLst/>
          </a:prstGeom>
          <a:solidFill>
            <a:srgbClr val="667538"/>
          </a:solidFill>
        </p:spPr>
      </p:sp>
      <p:sp>
        <p:nvSpPr>
          <p:cNvPr id="3" name="AutoShape 3"/>
          <p:cNvSpPr/>
          <p:nvPr/>
        </p:nvSpPr>
        <p:spPr>
          <a:xfrm>
            <a:off x="1466850" y="-1403608"/>
            <a:ext cx="38100" cy="4330700"/>
          </a:xfrm>
          <a:prstGeom prst="rect">
            <a:avLst/>
          </a:prstGeom>
          <a:solidFill>
            <a:srgbClr val="BFDC80"/>
          </a:solidFill>
        </p:spPr>
      </p:sp>
      <p:sp>
        <p:nvSpPr>
          <p:cNvPr id="4" name="TextBox 4"/>
          <p:cNvSpPr txBox="1"/>
          <p:nvPr/>
        </p:nvSpPr>
        <p:spPr>
          <a:xfrm>
            <a:off x="1911236" y="1728847"/>
            <a:ext cx="6059114" cy="2291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4200" spc="63">
                <a:solidFill>
                  <a:srgbClr val="BFDC80"/>
                </a:solidFill>
                <a:latin typeface="Abhaya Libre ExtraBold"/>
              </a:rPr>
              <a:t>Dodatkowe aktywności usprawniające rękę piszącą: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D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60032" y="1028700"/>
            <a:ext cx="6121400" cy="82296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AutoShape 3"/>
          <p:cNvSpPr/>
          <p:nvPr/>
        </p:nvSpPr>
        <p:spPr>
          <a:xfrm>
            <a:off x="7034220" y="7092950"/>
            <a:ext cx="38100" cy="4330700"/>
          </a:xfrm>
          <a:prstGeom prst="rect">
            <a:avLst/>
          </a:prstGeom>
          <a:solidFill>
            <a:srgbClr val="667538"/>
          </a:solidFill>
        </p:spPr>
      </p:sp>
      <p:sp>
        <p:nvSpPr>
          <p:cNvPr id="4" name="AutoShape 4"/>
          <p:cNvSpPr/>
          <p:nvPr/>
        </p:nvSpPr>
        <p:spPr>
          <a:xfrm rot="-5400000">
            <a:off x="1240982" y="-205132"/>
            <a:ext cx="38100" cy="3238500"/>
          </a:xfrm>
          <a:prstGeom prst="rect">
            <a:avLst/>
          </a:prstGeom>
          <a:solidFill>
            <a:srgbClr val="667538"/>
          </a:solidFill>
        </p:spPr>
      </p:sp>
      <p:grpSp>
        <p:nvGrpSpPr>
          <p:cNvPr id="5" name="Group 5"/>
          <p:cNvGrpSpPr/>
          <p:nvPr/>
        </p:nvGrpSpPr>
        <p:grpSpPr>
          <a:xfrm>
            <a:off x="9144000" y="1028700"/>
            <a:ext cx="8053036" cy="7064752"/>
            <a:chOff x="0" y="0"/>
            <a:chExt cx="10737382" cy="9419670"/>
          </a:xfrm>
        </p:grpSpPr>
        <p:sp>
          <p:nvSpPr>
            <p:cNvPr id="6" name="TextBox 6"/>
            <p:cNvSpPr txBox="1"/>
            <p:nvPr/>
          </p:nvSpPr>
          <p:spPr>
            <a:xfrm>
              <a:off x="0" y="2427685"/>
              <a:ext cx="10737382" cy="69919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59"/>
                </a:lnSpc>
              </a:pPr>
              <a:r>
                <a:rPr lang="en-US" sz="4800" spc="72">
                  <a:solidFill>
                    <a:srgbClr val="667538"/>
                  </a:solidFill>
                  <a:latin typeface="Abhaya Libre ExtraBold"/>
                </a:rPr>
                <a:t>- koraliki:</a:t>
              </a:r>
            </a:p>
            <a:p>
              <a:pPr algn="ctr">
                <a:lnSpc>
                  <a:spcPts val="6959"/>
                </a:lnSpc>
              </a:pPr>
              <a:r>
                <a:rPr lang="en-US" sz="4800" spc="72">
                  <a:solidFill>
                    <a:srgbClr val="667538"/>
                  </a:solidFill>
                  <a:latin typeface="Abhaya Libre ExtraBold"/>
                </a:rPr>
                <a:t>nawlekanie, nakładanie</a:t>
              </a:r>
            </a:p>
            <a:p>
              <a:pPr algn="ctr">
                <a:lnSpc>
                  <a:spcPts val="6959"/>
                </a:lnSpc>
              </a:pPr>
              <a:r>
                <a:rPr lang="en-US" sz="4800" spc="72">
                  <a:solidFill>
                    <a:srgbClr val="667538"/>
                  </a:solidFill>
                  <a:latin typeface="Abhaya Libre ExtraBold"/>
                </a:rPr>
                <a:t>- spinacze –</a:t>
              </a:r>
            </a:p>
            <a:p>
              <a:pPr algn="ctr">
                <a:lnSpc>
                  <a:spcPts val="6959"/>
                </a:lnSpc>
              </a:pPr>
              <a:r>
                <a:rPr lang="en-US" sz="4800" spc="72">
                  <a:solidFill>
                    <a:srgbClr val="667538"/>
                  </a:solidFill>
                  <a:latin typeface="Abhaya Libre ExtraBold"/>
                </a:rPr>
                <a:t>przepinanie, odpinanie</a:t>
              </a:r>
            </a:p>
            <a:p>
              <a:pPr algn="ctr">
                <a:lnSpc>
                  <a:spcPts val="6959"/>
                </a:lnSpc>
              </a:pPr>
              <a:r>
                <a:rPr lang="en-US" sz="4800" spc="72">
                  <a:solidFill>
                    <a:srgbClr val="667538"/>
                  </a:solidFill>
                  <a:latin typeface="Abhaya Libre ExtraBold"/>
                </a:rPr>
                <a:t>-plastelina-</a:t>
              </a:r>
            </a:p>
            <a:p>
              <a:pPr algn="ctr">
                <a:lnSpc>
                  <a:spcPts val="6959"/>
                </a:lnSpc>
              </a:pPr>
              <a:r>
                <a:rPr lang="en-US" sz="4800" spc="72">
                  <a:solidFill>
                    <a:srgbClr val="667538"/>
                  </a:solidFill>
                  <a:latin typeface="Abhaya Libre ExtraBold"/>
                </a:rPr>
                <a:t>ugniatania, wałkowanie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5725"/>
              <a:ext cx="10736185" cy="1052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250246"/>
              <a:ext cx="10736185" cy="649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9"/>
                </a:lnSpc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 t="27828" b="32809"/>
          <a:stretch>
            <a:fillRect/>
          </a:stretch>
        </p:blipFill>
        <p:spPr>
          <a:xfrm>
            <a:off x="843160" y="4903681"/>
            <a:ext cx="6955144" cy="486700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 t="26138" b="18978"/>
          <a:stretch>
            <a:fillRect/>
          </a:stretch>
        </p:blipFill>
        <p:spPr>
          <a:xfrm>
            <a:off x="3770074" y="387066"/>
            <a:ext cx="4629150" cy="451661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1514354" y="9782535"/>
            <a:ext cx="6452836" cy="29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1600" spc="120">
                <a:solidFill>
                  <a:srgbClr val="667538"/>
                </a:solidFill>
                <a:latin typeface="Roboto"/>
              </a:rPr>
              <a:t>BAKS CLOTHING COMPANY ADVERTISING STRATEGY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75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824406" y="651693"/>
            <a:ext cx="9434894" cy="8606607"/>
          </a:xfrm>
          <a:prstGeom prst="rect">
            <a:avLst/>
          </a:prstGeom>
          <a:solidFill>
            <a:srgbClr val="BFDC80"/>
          </a:solidFill>
        </p:spPr>
      </p:sp>
      <p:sp>
        <p:nvSpPr>
          <p:cNvPr id="3" name="AutoShape 3"/>
          <p:cNvSpPr/>
          <p:nvPr/>
        </p:nvSpPr>
        <p:spPr>
          <a:xfrm>
            <a:off x="522361" y="-198172"/>
            <a:ext cx="38100" cy="4330700"/>
          </a:xfrm>
          <a:prstGeom prst="rect">
            <a:avLst/>
          </a:prstGeom>
          <a:solidFill>
            <a:srgbClr val="BFDC80"/>
          </a:solidFill>
        </p:spPr>
      </p:sp>
      <p:sp>
        <p:nvSpPr>
          <p:cNvPr id="4" name="AutoShape 4"/>
          <p:cNvSpPr/>
          <p:nvPr/>
        </p:nvSpPr>
        <p:spPr>
          <a:xfrm rot="-5400000">
            <a:off x="16649700" y="7171312"/>
            <a:ext cx="38100" cy="3238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25882" r="13107"/>
          <a:stretch>
            <a:fillRect/>
          </a:stretch>
        </p:blipFill>
        <p:spPr>
          <a:xfrm>
            <a:off x="522361" y="1034796"/>
            <a:ext cx="9902262" cy="822350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400054" y="9760674"/>
            <a:ext cx="6567136" cy="29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1600" spc="120">
                <a:solidFill>
                  <a:srgbClr val="BFDC80"/>
                </a:solidFill>
                <a:latin typeface="Roboto"/>
              </a:rPr>
              <a:t>BAKS CLOTHING COMPANY ADVERTISING STRATEGY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461801" y="2762341"/>
            <a:ext cx="9178616" cy="4280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endParaRPr/>
          </a:p>
          <a:p>
            <a:pPr algn="ctr">
              <a:lnSpc>
                <a:spcPts val="6959"/>
              </a:lnSpc>
            </a:pPr>
            <a:r>
              <a:rPr lang="en-US" sz="4800" spc="72">
                <a:solidFill>
                  <a:srgbClr val="FFFFFF"/>
                </a:solidFill>
                <a:latin typeface="Abhaya Libre ExtraBold"/>
              </a:rPr>
              <a:t>- buty – sznurowanie</a:t>
            </a:r>
          </a:p>
          <a:p>
            <a:pPr algn="ctr">
              <a:lnSpc>
                <a:spcPts val="6959"/>
              </a:lnSpc>
            </a:pPr>
            <a:r>
              <a:rPr lang="en-US" sz="4800" spc="72">
                <a:solidFill>
                  <a:srgbClr val="FFFFFF"/>
                </a:solidFill>
                <a:latin typeface="Abhaya Libre ExtraBold"/>
              </a:rPr>
              <a:t>- koszula – zapinanie</a:t>
            </a:r>
          </a:p>
          <a:p>
            <a:pPr algn="ctr">
              <a:lnSpc>
                <a:spcPts val="6959"/>
              </a:lnSpc>
            </a:pPr>
            <a:r>
              <a:rPr lang="en-US" sz="4800" spc="72">
                <a:solidFill>
                  <a:srgbClr val="FFFFFF"/>
                </a:solidFill>
                <a:latin typeface="Abhaya Libre ExtraBold"/>
              </a:rPr>
              <a:t>guzików</a:t>
            </a:r>
          </a:p>
          <a:p>
            <a:pPr algn="ctr">
              <a:lnSpc>
                <a:spcPts val="6959"/>
              </a:lnSpc>
            </a:pPr>
            <a:endParaRPr lang="en-US" sz="4800" spc="72">
              <a:solidFill>
                <a:srgbClr val="FFFFFF"/>
              </a:solidFill>
              <a:latin typeface="Abhaya Libre Extra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D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60032" y="1028700"/>
            <a:ext cx="6121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5994" r="5994"/>
          <a:stretch>
            <a:fillRect/>
          </a:stretch>
        </p:blipFill>
        <p:spPr>
          <a:xfrm>
            <a:off x="724185" y="1337875"/>
            <a:ext cx="5161094" cy="4398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18463" r="18463"/>
          <a:stretch>
            <a:fillRect/>
          </a:stretch>
        </p:blipFill>
        <p:spPr>
          <a:xfrm>
            <a:off x="2756185" y="4550975"/>
            <a:ext cx="5161094" cy="439815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9375332" y="4514850"/>
            <a:ext cx="8064500" cy="447675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6" name="AutoShape 6"/>
          <p:cNvSpPr/>
          <p:nvPr/>
        </p:nvSpPr>
        <p:spPr>
          <a:xfrm rot="-5400000">
            <a:off x="9813483" y="7073900"/>
            <a:ext cx="38100" cy="3238500"/>
          </a:xfrm>
          <a:prstGeom prst="rect">
            <a:avLst/>
          </a:prstGeom>
          <a:solidFill>
            <a:srgbClr val="667538"/>
          </a:solidFill>
        </p:spPr>
      </p:sp>
      <p:sp>
        <p:nvSpPr>
          <p:cNvPr id="7" name="AutoShape 7"/>
          <p:cNvSpPr/>
          <p:nvPr/>
        </p:nvSpPr>
        <p:spPr>
          <a:xfrm>
            <a:off x="17103282" y="3028950"/>
            <a:ext cx="38100" cy="4330700"/>
          </a:xfrm>
          <a:prstGeom prst="rect">
            <a:avLst/>
          </a:prstGeom>
          <a:solidFill>
            <a:srgbClr val="667538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l="10945" r="174" b="5583"/>
          <a:stretch>
            <a:fillRect/>
          </a:stretch>
        </p:blipFill>
        <p:spPr>
          <a:xfrm>
            <a:off x="8213283" y="2041259"/>
            <a:ext cx="6339025" cy="50504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t="800" b="800"/>
          <a:stretch>
            <a:fillRect/>
          </a:stretch>
        </p:blipFill>
        <p:spPr>
          <a:xfrm>
            <a:off x="13007772" y="5194300"/>
            <a:ext cx="3847897" cy="406400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-339887" y="9587331"/>
            <a:ext cx="18986824" cy="1053767"/>
            <a:chOff x="0" y="0"/>
            <a:chExt cx="25315765" cy="1405023"/>
          </a:xfrm>
        </p:grpSpPr>
        <p:sp>
          <p:nvSpPr>
            <p:cNvPr id="11" name="AutoShape 11"/>
            <p:cNvSpPr/>
            <p:nvPr/>
          </p:nvSpPr>
          <p:spPr>
            <a:xfrm rot="5400000">
              <a:off x="11955371" y="-11955371"/>
              <a:ext cx="1405023" cy="25315765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5831054" y="256638"/>
              <a:ext cx="8578382" cy="3704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20"/>
                </a:lnSpc>
              </a:pPr>
              <a:r>
                <a:rPr lang="en-US" sz="1600" spc="120">
                  <a:solidFill>
                    <a:srgbClr val="BFDC80"/>
                  </a:solidFill>
                  <a:latin typeface="Roboto"/>
                </a:rPr>
                <a:t>BAKS CLOTHING COMPANY ADVERTISING STRATEGY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D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978826" y="9760117"/>
            <a:ext cx="6014686" cy="29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1600" spc="120">
                <a:solidFill>
                  <a:srgbClr val="FFFFFF"/>
                </a:solidFill>
                <a:latin typeface="Roboto"/>
              </a:rPr>
              <a:t>BAKS CLOTHING COMPANY ADVERTISING STRATEGY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856185" y="1668747"/>
            <a:ext cx="8053036" cy="5859522"/>
            <a:chOff x="0" y="0"/>
            <a:chExt cx="10737382" cy="7812696"/>
          </a:xfrm>
        </p:grpSpPr>
        <p:sp>
          <p:nvSpPr>
            <p:cNvPr id="4" name="TextBox 4"/>
            <p:cNvSpPr txBox="1"/>
            <p:nvPr/>
          </p:nvSpPr>
          <p:spPr>
            <a:xfrm>
              <a:off x="0" y="7163091"/>
              <a:ext cx="10737382" cy="649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23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04775"/>
              <a:ext cx="10736185" cy="19814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00"/>
                </a:lnSpc>
              </a:pPr>
              <a:r>
                <a:rPr lang="en-US" sz="5600" spc="280">
                  <a:solidFill>
                    <a:srgbClr val="667538"/>
                  </a:solidFill>
                  <a:latin typeface="Abhaya Libre ExtraBold Bold"/>
                </a:rPr>
                <a:t>DRODZY RODZICE, KOCHANE DZIECI!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198512"/>
              <a:ext cx="10736185" cy="4398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600" spc="359">
                  <a:solidFill>
                    <a:srgbClr val="FFFFFF"/>
                  </a:solidFill>
                  <a:latin typeface="Abhaya Libre ExtraBold Bold"/>
                </a:rPr>
                <a:t>PROPONUJEMY PROSTE ZABAWY I CZYNNOŚCI, KTÓRE MAJĄ NA CELU WZMOCNIENIE </a:t>
              </a:r>
            </a:p>
            <a:p>
              <a:pPr algn="ctr">
                <a:lnSpc>
                  <a:spcPts val="4320"/>
                </a:lnSpc>
              </a:pPr>
              <a:r>
                <a:rPr lang="en-US" sz="3600" spc="359">
                  <a:solidFill>
                    <a:srgbClr val="FFFFFF"/>
                  </a:solidFill>
                  <a:latin typeface="Abhaya Libre ExtraBold Bold"/>
                </a:rPr>
                <a:t>MIĘŚNI RĄK, DŁONI I PALCÓW</a:t>
              </a:r>
            </a:p>
            <a:p>
              <a:pPr algn="ctr">
                <a:lnSpc>
                  <a:spcPts val="4320"/>
                </a:lnSpc>
              </a:pPr>
              <a:r>
                <a:rPr lang="en-US" sz="3600" spc="359">
                  <a:solidFill>
                    <a:srgbClr val="FFFFFF"/>
                  </a:solidFill>
                  <a:latin typeface="Abhaya Libre ExtraBold Bold"/>
                </a:rPr>
                <a:t>ORAZ POPRAWIĄ KOORDYNACJĘ I PRECYZJĘ RUCHÓW </a:t>
              </a:r>
            </a:p>
          </p:txBody>
        </p:sp>
      </p:grpSp>
      <p:sp>
        <p:nvSpPr>
          <p:cNvPr id="7" name="AutoShape 7"/>
          <p:cNvSpPr/>
          <p:nvPr/>
        </p:nvSpPr>
        <p:spPr>
          <a:xfrm>
            <a:off x="1260032" y="1028700"/>
            <a:ext cx="6121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t="21878" b="21878"/>
          <a:stretch>
            <a:fillRect/>
          </a:stretch>
        </p:blipFill>
        <p:spPr>
          <a:xfrm>
            <a:off x="1740185" y="3204520"/>
            <a:ext cx="5161094" cy="4398150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6721032" y="-158750"/>
            <a:ext cx="38100" cy="4330700"/>
          </a:xfrm>
          <a:prstGeom prst="rect">
            <a:avLst/>
          </a:prstGeom>
          <a:solidFill>
            <a:srgbClr val="667538"/>
          </a:solidFill>
        </p:spPr>
      </p:sp>
      <p:sp>
        <p:nvSpPr>
          <p:cNvPr id="10" name="AutoShape 10"/>
          <p:cNvSpPr/>
          <p:nvPr/>
        </p:nvSpPr>
        <p:spPr>
          <a:xfrm rot="-5400000">
            <a:off x="688533" y="5721350"/>
            <a:ext cx="38100" cy="3238500"/>
          </a:xfrm>
          <a:prstGeom prst="rect">
            <a:avLst/>
          </a:prstGeom>
          <a:solidFill>
            <a:srgbClr val="667538"/>
          </a:solid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D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36361" y="2502724"/>
            <a:ext cx="14615279" cy="5281552"/>
            <a:chOff x="0" y="0"/>
            <a:chExt cx="19487038" cy="7042069"/>
          </a:xfrm>
        </p:grpSpPr>
        <p:sp>
          <p:nvSpPr>
            <p:cNvPr id="3" name="TextBox 3"/>
            <p:cNvSpPr txBox="1"/>
            <p:nvPr/>
          </p:nvSpPr>
          <p:spPr>
            <a:xfrm>
              <a:off x="0" y="123825"/>
              <a:ext cx="19487038" cy="60817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99"/>
                </a:lnSpc>
              </a:pPr>
              <a:r>
                <a:rPr lang="en-US" sz="5959">
                  <a:solidFill>
                    <a:srgbClr val="000000"/>
                  </a:solidFill>
                  <a:latin typeface="Abhaya Libre ExtraBold"/>
                </a:rPr>
                <a:t>Chwal i zachęcaj dziecko do ćwiczeń, nawet jeśli jest nieporadne: </a:t>
              </a:r>
            </a:p>
            <a:p>
              <a:pPr algn="ctr">
                <a:lnSpc>
                  <a:spcPts val="5899"/>
                </a:lnSpc>
              </a:pPr>
              <a:r>
                <a:rPr lang="en-US" sz="5959">
                  <a:solidFill>
                    <a:srgbClr val="000000"/>
                  </a:solidFill>
                  <a:latin typeface="Abhaya Libre ExtraBold"/>
                </a:rPr>
                <a:t>"Potrafiłeś zawiązać jedną pętelkę, </a:t>
              </a:r>
            </a:p>
            <a:p>
              <a:pPr algn="ctr">
                <a:lnSpc>
                  <a:spcPts val="5899"/>
                </a:lnSpc>
              </a:pPr>
              <a:r>
                <a:rPr lang="en-US" sz="5959">
                  <a:solidFill>
                    <a:srgbClr val="000000"/>
                  </a:solidFill>
                  <a:latin typeface="Abhaya Libre ExtraBold"/>
                </a:rPr>
                <a:t>spróbuj tak samo zrobić  z drugą". </a:t>
              </a:r>
            </a:p>
            <a:p>
              <a:pPr algn="ctr">
                <a:lnSpc>
                  <a:spcPts val="5899"/>
                </a:lnSpc>
              </a:pPr>
              <a:r>
                <a:rPr lang="en-US" sz="5959">
                  <a:solidFill>
                    <a:srgbClr val="000000"/>
                  </a:solidFill>
                  <a:latin typeface="Abhaya Libre ExtraBold"/>
                </a:rPr>
                <a:t>"Pięknie to pokolorowałeś</a:t>
              </a:r>
            </a:p>
            <a:p>
              <a:pPr algn="ctr">
                <a:lnSpc>
                  <a:spcPts val="5899"/>
                </a:lnSpc>
              </a:pPr>
              <a:r>
                <a:rPr lang="en-US" sz="5959">
                  <a:solidFill>
                    <a:srgbClr val="000000"/>
                  </a:solidFill>
                  <a:latin typeface="Abhaya Libre ExtraBold"/>
                </a:rPr>
                <a:t>zostało Ci jeszcze tylko…”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6485100"/>
              <a:ext cx="19487038" cy="5569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71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486022" y="1775533"/>
            <a:ext cx="11315956" cy="6735934"/>
          </a:xfrm>
          <a:prstGeom prst="rect">
            <a:avLst/>
          </a:prstGeom>
          <a:solidFill>
            <a:srgbClr val="BFDC80"/>
          </a:solidFill>
        </p:spPr>
      </p:sp>
      <p:grpSp>
        <p:nvGrpSpPr>
          <p:cNvPr id="3" name="Group 3"/>
          <p:cNvGrpSpPr/>
          <p:nvPr/>
        </p:nvGrpSpPr>
        <p:grpSpPr>
          <a:xfrm>
            <a:off x="4460352" y="3532303"/>
            <a:ext cx="9367296" cy="3222394"/>
            <a:chOff x="0" y="0"/>
            <a:chExt cx="12489727" cy="4296525"/>
          </a:xfrm>
        </p:grpSpPr>
        <p:sp>
          <p:nvSpPr>
            <p:cNvPr id="4" name="TextBox 4"/>
            <p:cNvSpPr txBox="1"/>
            <p:nvPr/>
          </p:nvSpPr>
          <p:spPr>
            <a:xfrm>
              <a:off x="876771" y="-9525"/>
              <a:ext cx="10736185" cy="649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79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876771" y="3679940"/>
              <a:ext cx="10736185" cy="6165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329536"/>
              <a:ext cx="12489727" cy="17119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00"/>
                </a:lnSpc>
              </a:pPr>
              <a:r>
                <a:rPr lang="en-US" sz="4800" spc="384">
                  <a:solidFill>
                    <a:srgbClr val="667538"/>
                  </a:solidFill>
                  <a:latin typeface="Roboto"/>
                </a:rPr>
                <a:t>Wskazówki podczas odrabiania prac domowych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D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60032" y="1028700"/>
            <a:ext cx="6121400" cy="8229600"/>
          </a:xfrm>
          <a:prstGeom prst="rect">
            <a:avLst/>
          </a:prstGeom>
          <a:solidFill>
            <a:srgbClr val="667538"/>
          </a:solidFill>
        </p:spPr>
      </p:sp>
      <p:sp>
        <p:nvSpPr>
          <p:cNvPr id="3" name="AutoShape 3"/>
          <p:cNvSpPr/>
          <p:nvPr/>
        </p:nvSpPr>
        <p:spPr>
          <a:xfrm>
            <a:off x="6721032" y="-158750"/>
            <a:ext cx="38100" cy="43307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AutoShape 4"/>
          <p:cNvSpPr/>
          <p:nvPr/>
        </p:nvSpPr>
        <p:spPr>
          <a:xfrm rot="-5400000">
            <a:off x="688533" y="5721350"/>
            <a:ext cx="38100" cy="3238500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5" name="Group 5"/>
          <p:cNvGrpSpPr/>
          <p:nvPr/>
        </p:nvGrpSpPr>
        <p:grpSpPr>
          <a:xfrm>
            <a:off x="-339887" y="9587331"/>
            <a:ext cx="18986824" cy="1053767"/>
            <a:chOff x="0" y="0"/>
            <a:chExt cx="25315765" cy="1405023"/>
          </a:xfrm>
        </p:grpSpPr>
        <p:sp>
          <p:nvSpPr>
            <p:cNvPr id="6" name="AutoShape 6"/>
            <p:cNvSpPr/>
            <p:nvPr/>
          </p:nvSpPr>
          <p:spPr>
            <a:xfrm rot="5400000">
              <a:off x="11955371" y="-11955371"/>
              <a:ext cx="1405023" cy="25315765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5831054" y="256638"/>
              <a:ext cx="8578382" cy="3704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20"/>
                </a:lnSpc>
              </a:pPr>
              <a:r>
                <a:rPr lang="en-US" sz="1600" spc="120">
                  <a:solidFill>
                    <a:srgbClr val="BFDC80"/>
                  </a:solidFill>
                  <a:latin typeface="Roboto"/>
                </a:rPr>
                <a:t>BAKS CLOTHING COMPANY ADVERTISING STRATEGY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77376" y="2006600"/>
            <a:ext cx="8376149" cy="5585845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9386362" y="597834"/>
            <a:ext cx="8053036" cy="7447499"/>
            <a:chOff x="0" y="0"/>
            <a:chExt cx="10737382" cy="9929998"/>
          </a:xfrm>
        </p:grpSpPr>
        <p:sp>
          <p:nvSpPr>
            <p:cNvPr id="10" name="TextBox 10"/>
            <p:cNvSpPr txBox="1"/>
            <p:nvPr/>
          </p:nvSpPr>
          <p:spPr>
            <a:xfrm>
              <a:off x="0" y="2446735"/>
              <a:ext cx="10737382" cy="74832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90"/>
                </a:lnSpc>
              </a:pPr>
              <a:r>
                <a:rPr lang="en-US" sz="4200" spc="63">
                  <a:solidFill>
                    <a:srgbClr val="667538"/>
                  </a:solidFill>
                  <a:latin typeface="Abhaya Libre ExtraBold"/>
                </a:rPr>
                <a:t> Wykonuj zadania zawsze w tym samym miejscu (najlepiej przy własnym biurku) </a:t>
              </a:r>
            </a:p>
            <a:p>
              <a:pPr algn="ctr">
                <a:lnSpc>
                  <a:spcPts val="6090"/>
                </a:lnSpc>
              </a:pPr>
              <a:r>
                <a:rPr lang="en-US" sz="4200" spc="63">
                  <a:solidFill>
                    <a:srgbClr val="667538"/>
                  </a:solidFill>
                  <a:latin typeface="Abhaya Libre ExtraBold"/>
                </a:rPr>
                <a:t> i najlepiej w tym samym czasie, </a:t>
              </a:r>
            </a:p>
            <a:p>
              <a:pPr algn="ctr">
                <a:lnSpc>
                  <a:spcPts val="6090"/>
                </a:lnSpc>
              </a:pPr>
              <a:r>
                <a:rPr lang="en-US" sz="4200" spc="63">
                  <a:solidFill>
                    <a:srgbClr val="667538"/>
                  </a:solidFill>
                  <a:latin typeface="Abhaya Libre ExtraBold"/>
                </a:rPr>
                <a:t>bo to</a:t>
              </a:r>
            </a:p>
            <a:p>
              <a:pPr algn="ctr">
                <a:lnSpc>
                  <a:spcPts val="6090"/>
                </a:lnSpc>
              </a:pPr>
              <a:r>
                <a:rPr lang="en-US" sz="4200" spc="63">
                  <a:solidFill>
                    <a:srgbClr val="667538"/>
                  </a:solidFill>
                  <a:latin typeface="Abhaya Libre ExtraBold"/>
                </a:rPr>
                <a:t>wspomaga gotowość do uczenia się</a:t>
              </a:r>
            </a:p>
            <a:p>
              <a:pPr algn="l">
                <a:lnSpc>
                  <a:spcPts val="4023"/>
                </a:lnSpc>
              </a:pPr>
              <a:endParaRPr lang="en-US" sz="4200" spc="63">
                <a:solidFill>
                  <a:srgbClr val="667538"/>
                </a:solidFill>
                <a:latin typeface="Abhaya Libre ExtraBold"/>
              </a:endParaRPr>
            </a:p>
            <a:p>
              <a:pPr algn="l">
                <a:lnSpc>
                  <a:spcPts val="4060"/>
                </a:lnSpc>
              </a:pPr>
              <a:endParaRPr lang="en-US" sz="4200" spc="63">
                <a:solidFill>
                  <a:srgbClr val="667538"/>
                </a:solidFill>
                <a:latin typeface="Abhaya Libre ExtraBold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85725"/>
              <a:ext cx="10736185" cy="1052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</a:pPr>
              <a:endParaRPr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250246"/>
              <a:ext cx="10736185" cy="649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9"/>
                </a:lnSpc>
              </a:pPr>
              <a:endParaRPr/>
            </a:p>
          </p:txBody>
        </p:sp>
      </p:grp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46" b="774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88504"/>
            <a:ext cx="7824186" cy="6495088"/>
          </a:xfrm>
          <a:prstGeom prst="rect">
            <a:avLst/>
          </a:prstGeom>
          <a:solidFill>
            <a:srgbClr val="667538"/>
          </a:solidFill>
        </p:spPr>
      </p:sp>
      <p:sp>
        <p:nvSpPr>
          <p:cNvPr id="3" name="AutoShape 3"/>
          <p:cNvSpPr/>
          <p:nvPr/>
        </p:nvSpPr>
        <p:spPr>
          <a:xfrm>
            <a:off x="1466850" y="-1403608"/>
            <a:ext cx="38100" cy="4330700"/>
          </a:xfrm>
          <a:prstGeom prst="rect">
            <a:avLst/>
          </a:prstGeom>
          <a:solidFill>
            <a:srgbClr val="BFDC80"/>
          </a:solidFill>
        </p:spPr>
      </p:sp>
      <p:sp>
        <p:nvSpPr>
          <p:cNvPr id="4" name="TextBox 4"/>
          <p:cNvSpPr txBox="1"/>
          <p:nvPr/>
        </p:nvSpPr>
        <p:spPr>
          <a:xfrm>
            <a:off x="1504950" y="900172"/>
            <a:ext cx="6465400" cy="3958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0"/>
              </a:lnSpc>
            </a:pPr>
            <a:r>
              <a:rPr lang="en-US" sz="3600" spc="53">
                <a:solidFill>
                  <a:srgbClr val="BFDC80"/>
                </a:solidFill>
                <a:latin typeface="Abhaya Libre ExtraBold"/>
              </a:rPr>
              <a:t>Miejsce</a:t>
            </a:r>
          </a:p>
          <a:p>
            <a:pPr algn="ctr">
              <a:lnSpc>
                <a:spcPts val="5220"/>
              </a:lnSpc>
            </a:pPr>
            <a:r>
              <a:rPr lang="en-US" sz="3600" spc="53">
                <a:solidFill>
                  <a:srgbClr val="BFDC80"/>
                </a:solidFill>
                <a:latin typeface="Abhaya Libre ExtraBold"/>
              </a:rPr>
              <a:t>do pracy powinno być uprzątnięte, bez zbędnych przedmiotów przykuwających wzrok dziecka</a:t>
            </a:r>
          </a:p>
          <a:p>
            <a:pPr algn="ctr">
              <a:lnSpc>
                <a:spcPts val="5220"/>
              </a:lnSpc>
            </a:pPr>
            <a:r>
              <a:rPr lang="en-US" sz="3600" spc="53">
                <a:solidFill>
                  <a:srgbClr val="BFDC80"/>
                </a:solidFill>
                <a:latin typeface="Abhaya Libre ExtraBold"/>
              </a:rPr>
              <a:t> i  rozpraszających jego uwagę.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867417" y="866531"/>
            <a:ext cx="12558026" cy="7907978"/>
          </a:xfrm>
          <a:prstGeom prst="rect">
            <a:avLst/>
          </a:prstGeom>
          <a:solidFill>
            <a:srgbClr val="BFDC80"/>
          </a:solidFill>
        </p:spPr>
      </p:sp>
      <p:sp>
        <p:nvSpPr>
          <p:cNvPr id="3" name="AutoShape 3"/>
          <p:cNvSpPr/>
          <p:nvPr/>
        </p:nvSpPr>
        <p:spPr>
          <a:xfrm>
            <a:off x="17259300" y="-486182"/>
            <a:ext cx="38100" cy="4330700"/>
          </a:xfrm>
          <a:prstGeom prst="rect">
            <a:avLst/>
          </a:prstGeom>
          <a:solidFill>
            <a:srgbClr val="BFDC80"/>
          </a:solidFill>
        </p:spPr>
      </p:sp>
      <p:sp>
        <p:nvSpPr>
          <p:cNvPr id="4" name="AutoShape 4"/>
          <p:cNvSpPr/>
          <p:nvPr/>
        </p:nvSpPr>
        <p:spPr>
          <a:xfrm rot="-5400000">
            <a:off x="1763280" y="7112000"/>
            <a:ext cx="38100" cy="4330700"/>
          </a:xfrm>
          <a:prstGeom prst="rect">
            <a:avLst/>
          </a:prstGeom>
          <a:solidFill>
            <a:srgbClr val="BFDC80"/>
          </a:solidFill>
        </p:spPr>
      </p:sp>
      <p:grpSp>
        <p:nvGrpSpPr>
          <p:cNvPr id="5" name="Group 5"/>
          <p:cNvGrpSpPr/>
          <p:nvPr/>
        </p:nvGrpSpPr>
        <p:grpSpPr>
          <a:xfrm>
            <a:off x="-339887" y="9587331"/>
            <a:ext cx="18986824" cy="1053767"/>
            <a:chOff x="0" y="0"/>
            <a:chExt cx="25315765" cy="1405023"/>
          </a:xfrm>
        </p:grpSpPr>
        <p:sp>
          <p:nvSpPr>
            <p:cNvPr id="6" name="AutoShape 6"/>
            <p:cNvSpPr/>
            <p:nvPr/>
          </p:nvSpPr>
          <p:spPr>
            <a:xfrm rot="5400000">
              <a:off x="11955371" y="-11955371"/>
              <a:ext cx="1405023" cy="25315765"/>
            </a:xfrm>
            <a:prstGeom prst="rect">
              <a:avLst/>
            </a:prstGeom>
            <a:solidFill>
              <a:srgbClr val="BFDC8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5907254" y="256638"/>
              <a:ext cx="8502182" cy="3704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20"/>
                </a:lnSpc>
              </a:pPr>
              <a:r>
                <a:rPr lang="en-US" sz="1600" spc="120">
                  <a:solidFill>
                    <a:srgbClr val="667538"/>
                  </a:solidFill>
                  <a:latin typeface="Roboto"/>
                </a:rPr>
                <a:t>BAKS CLOTHING COMPANY ADVERTISING STRATEGY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l="10771" r="10771" b="23423"/>
          <a:stretch>
            <a:fillRect/>
          </a:stretch>
        </p:blipFill>
        <p:spPr>
          <a:xfrm>
            <a:off x="1750353" y="-321644"/>
            <a:ext cx="7371195" cy="9587331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3555961" y="856997"/>
            <a:ext cx="4897064" cy="3530793"/>
            <a:chOff x="0" y="0"/>
            <a:chExt cx="6529419" cy="4707724"/>
          </a:xfrm>
        </p:grpSpPr>
        <p:sp>
          <p:nvSpPr>
            <p:cNvPr id="10" name="TextBox 10"/>
            <p:cNvSpPr txBox="1"/>
            <p:nvPr/>
          </p:nvSpPr>
          <p:spPr>
            <a:xfrm>
              <a:off x="0" y="655789"/>
              <a:ext cx="6529419" cy="40519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90"/>
                </a:lnSpc>
              </a:pPr>
              <a:r>
                <a:rPr lang="en-US" sz="4200" spc="63">
                  <a:solidFill>
                    <a:srgbClr val="FFFFFF"/>
                  </a:solidFill>
                  <a:latin typeface="Abhaya Libre ExtraBold"/>
                </a:rPr>
                <a:t>Należy</a:t>
              </a:r>
            </a:p>
            <a:p>
              <a:pPr algn="ctr">
                <a:lnSpc>
                  <a:spcPts val="6090"/>
                </a:lnSpc>
              </a:pPr>
              <a:r>
                <a:rPr lang="en-US" sz="4200" spc="63">
                  <a:solidFill>
                    <a:srgbClr val="FFFFFF"/>
                  </a:solidFill>
                  <a:latin typeface="Abhaya Libre ExtraBold"/>
                </a:rPr>
                <a:t>zadbać o prawidłową pozycję podczas odrabiania lekcji: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"/>
              <a:ext cx="6528222" cy="649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860614" y="1258013"/>
            <a:ext cx="4897064" cy="6753005"/>
            <a:chOff x="0" y="-19049"/>
            <a:chExt cx="6529419" cy="9004006"/>
          </a:xfrm>
        </p:grpSpPr>
        <p:sp>
          <p:nvSpPr>
            <p:cNvPr id="13" name="TextBox 13"/>
            <p:cNvSpPr txBox="1"/>
            <p:nvPr/>
          </p:nvSpPr>
          <p:spPr>
            <a:xfrm>
              <a:off x="0" y="4576913"/>
              <a:ext cx="6529419" cy="44080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20"/>
                </a:lnSpc>
              </a:pPr>
              <a:r>
                <a:rPr lang="en-US" sz="3600" spc="53" dirty="0">
                  <a:solidFill>
                    <a:srgbClr val="FFFFFF"/>
                  </a:solidFill>
                  <a:latin typeface="Abhaya Libre ExtraBold"/>
                </a:rPr>
                <a:t>  </a:t>
              </a:r>
              <a:r>
                <a:rPr lang="en-US" sz="3600" spc="53" dirty="0" err="1">
                  <a:solidFill>
                    <a:srgbClr val="FFFFFF"/>
                  </a:solidFill>
                  <a:latin typeface="Abhaya Libre ExtraBold"/>
                </a:rPr>
                <a:t>Trzeba</a:t>
              </a:r>
              <a:endParaRPr lang="en-US" sz="3600" spc="53" dirty="0">
                <a:solidFill>
                  <a:srgbClr val="FFFFFF"/>
                </a:solidFill>
                <a:latin typeface="Abhaya Libre ExtraBold"/>
              </a:endParaRPr>
            </a:p>
            <a:p>
              <a:pPr algn="ctr">
                <a:lnSpc>
                  <a:spcPts val="5220"/>
                </a:lnSpc>
              </a:pPr>
              <a:r>
                <a:rPr lang="en-US" sz="3600" spc="53" dirty="0" err="1">
                  <a:solidFill>
                    <a:srgbClr val="FFFFFF"/>
                  </a:solidFill>
                  <a:latin typeface="Abhaya Libre ExtraBold"/>
                </a:rPr>
                <a:t>zadbać</a:t>
              </a:r>
              <a:r>
                <a:rPr lang="en-US" sz="3600" spc="53" dirty="0">
                  <a:solidFill>
                    <a:srgbClr val="FFFFFF"/>
                  </a:solidFill>
                  <a:latin typeface="Abhaya Libre ExtraBold"/>
                </a:rPr>
                <a:t> o </a:t>
              </a:r>
              <a:r>
                <a:rPr lang="en-US" sz="3600" spc="53" dirty="0" err="1">
                  <a:solidFill>
                    <a:srgbClr val="FFFFFF"/>
                  </a:solidFill>
                  <a:latin typeface="Abhaya Libre ExtraBold"/>
                </a:rPr>
                <a:t>ciszę</a:t>
              </a:r>
              <a:r>
                <a:rPr lang="en-US" sz="3600" spc="53" dirty="0">
                  <a:solidFill>
                    <a:srgbClr val="FFFFFF"/>
                  </a:solidFill>
                  <a:latin typeface="Abhaya Libre ExtraBold"/>
                </a:rPr>
                <a:t> – </a:t>
              </a:r>
              <a:r>
                <a:rPr lang="en-US" sz="3600" spc="53" dirty="0" err="1">
                  <a:solidFill>
                    <a:srgbClr val="FFFFFF"/>
                  </a:solidFill>
                  <a:latin typeface="Abhaya Libre ExtraBold"/>
                </a:rPr>
                <a:t>wyłączyć</a:t>
              </a:r>
              <a:r>
                <a:rPr lang="en-US" sz="3600" spc="53" dirty="0">
                  <a:solidFill>
                    <a:srgbClr val="FFFFFF"/>
                  </a:solidFill>
                  <a:latin typeface="Abhaya Libre ExtraBold"/>
                </a:rPr>
                <a:t> </a:t>
              </a:r>
              <a:r>
                <a:rPr lang="en-US" sz="3600" spc="53" dirty="0" err="1" smtClean="0">
                  <a:solidFill>
                    <a:srgbClr val="FFFFFF"/>
                  </a:solidFill>
                  <a:latin typeface="Abhaya Libre ExtraBold"/>
                </a:rPr>
                <a:t>telewizor</a:t>
              </a:r>
              <a:r>
                <a:rPr lang="pl-PL" sz="3600" spc="53" dirty="0">
                  <a:solidFill>
                    <a:srgbClr val="FFFFFF"/>
                  </a:solidFill>
                  <a:latin typeface="Abhaya Libre ExtraBold"/>
                </a:rPr>
                <a:t> </a:t>
              </a:r>
              <a:r>
                <a:rPr lang="en-US" sz="3600" spc="53" dirty="0" smtClean="0">
                  <a:solidFill>
                    <a:srgbClr val="FFFFFF"/>
                  </a:solidFill>
                  <a:latin typeface="Abhaya Libre ExtraBold"/>
                </a:rPr>
                <a:t> </a:t>
              </a:r>
              <a:r>
                <a:rPr lang="pl-PL" sz="3600" spc="53" dirty="0" smtClean="0">
                  <a:solidFill>
                    <a:srgbClr val="FFFFFF"/>
                  </a:solidFill>
                  <a:latin typeface="Abhaya Libre ExtraBold"/>
                </a:rPr>
                <a:t>lub </a:t>
              </a:r>
              <a:r>
                <a:rPr lang="en-US" sz="3600" spc="53" dirty="0" err="1" smtClean="0">
                  <a:solidFill>
                    <a:srgbClr val="FFFFFF"/>
                  </a:solidFill>
                  <a:latin typeface="Abhaya Libre ExtraBold"/>
                </a:rPr>
                <a:t>sprzęt</a:t>
              </a:r>
              <a:r>
                <a:rPr lang="en-US" sz="3600" spc="53" dirty="0" smtClean="0">
                  <a:solidFill>
                    <a:srgbClr val="FFFFFF"/>
                  </a:solidFill>
                  <a:latin typeface="Abhaya Libre ExtraBold"/>
                </a:rPr>
                <a:t> </a:t>
              </a:r>
              <a:r>
                <a:rPr lang="en-US" sz="3600" spc="53" dirty="0" err="1">
                  <a:solidFill>
                    <a:srgbClr val="FFFFFF"/>
                  </a:solidFill>
                  <a:latin typeface="Abhaya Libre ExtraBold"/>
                </a:rPr>
                <a:t>grający</a:t>
              </a:r>
              <a:r>
                <a:rPr lang="en-US" sz="3600" spc="53" dirty="0">
                  <a:solidFill>
                    <a:srgbClr val="FFFFFF"/>
                  </a:solidFill>
                  <a:latin typeface="Abhaya Libre ExtraBold"/>
                </a:rPr>
                <a:t>.</a:t>
              </a:r>
            </a:p>
            <a:p>
              <a:pPr algn="ctr">
                <a:lnSpc>
                  <a:spcPts val="5220"/>
                </a:lnSpc>
              </a:pPr>
              <a:endParaRPr lang="en-US" sz="3600" spc="53" dirty="0">
                <a:solidFill>
                  <a:srgbClr val="FFFFFF"/>
                </a:solidFill>
                <a:latin typeface="Abhaya Libre ExtraBold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9049"/>
              <a:ext cx="6528222" cy="44831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r>
                <a:rPr lang="en-US" sz="2500" spc="320" dirty="0">
                  <a:solidFill>
                    <a:srgbClr val="667538"/>
                  </a:solidFill>
                  <a:latin typeface="Abhaya Libre ExtraBold Bold"/>
                </a:rPr>
                <a:t>PLECY</a:t>
              </a:r>
            </a:p>
            <a:p>
              <a:pPr algn="ctr">
                <a:lnSpc>
                  <a:spcPts val="3840"/>
                </a:lnSpc>
              </a:pPr>
              <a:r>
                <a:rPr lang="en-US" sz="2500" spc="320" dirty="0">
                  <a:solidFill>
                    <a:srgbClr val="667538"/>
                  </a:solidFill>
                  <a:latin typeface="Abhaya Libre ExtraBold Bold"/>
                </a:rPr>
                <a:t>PROSTO, RĘCE NIE PODPIERAJĄ GŁOWY – LEŻĄ SWOBODNIE NA BIURKU,</a:t>
              </a:r>
            </a:p>
            <a:p>
              <a:pPr algn="ctr">
                <a:lnSpc>
                  <a:spcPts val="3840"/>
                </a:lnSpc>
              </a:pPr>
              <a:r>
                <a:rPr lang="en-US" sz="2500" spc="320" dirty="0">
                  <a:solidFill>
                    <a:srgbClr val="667538"/>
                  </a:solidFill>
                  <a:latin typeface="Abhaya Libre ExtraBold Bold"/>
                </a:rPr>
                <a:t> NOGI MAJĄ</a:t>
              </a:r>
            </a:p>
            <a:p>
              <a:pPr algn="ctr">
                <a:lnSpc>
                  <a:spcPts val="3840"/>
                </a:lnSpc>
              </a:pPr>
              <a:r>
                <a:rPr lang="en-US" sz="2500" spc="320" dirty="0">
                  <a:solidFill>
                    <a:srgbClr val="667538"/>
                  </a:solidFill>
                  <a:latin typeface="Abhaya Libre ExtraBold Bold"/>
                </a:rPr>
                <a:t>ODPOWIEDNI </a:t>
              </a:r>
              <a:r>
                <a:rPr lang="en-US" sz="2500" spc="320" dirty="0" smtClean="0">
                  <a:solidFill>
                    <a:srgbClr val="667538"/>
                  </a:solidFill>
                  <a:latin typeface="Abhaya Libre ExtraBold Bold"/>
                </a:rPr>
                <a:t>PODPÓR</a:t>
              </a:r>
              <a:endParaRPr lang="en-US" sz="2500" spc="320" dirty="0">
                <a:solidFill>
                  <a:srgbClr val="667538"/>
                </a:solidFill>
                <a:latin typeface="Abhaya Libre ExtraBold Bold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D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79582" y="406400"/>
            <a:ext cx="8052138" cy="3328464"/>
            <a:chOff x="0" y="0"/>
            <a:chExt cx="10736185" cy="4437952"/>
          </a:xfrm>
        </p:grpSpPr>
        <p:sp>
          <p:nvSpPr>
            <p:cNvPr id="3" name="TextBox 3"/>
            <p:cNvSpPr txBox="1"/>
            <p:nvPr/>
          </p:nvSpPr>
          <p:spPr>
            <a:xfrm>
              <a:off x="0" y="729764"/>
              <a:ext cx="8730782" cy="37081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90"/>
                </a:lnSpc>
              </a:pPr>
              <a:r>
                <a:rPr lang="en-US" sz="4200" spc="63">
                  <a:solidFill>
                    <a:srgbClr val="667538"/>
                  </a:solidFill>
                  <a:latin typeface="Abhaya Libre ExtraBold"/>
                </a:rPr>
                <a:t>Najważniejsze to dobrze trzymać narzędzie do pisania.</a:t>
              </a:r>
            </a:p>
            <a:p>
              <a:pPr algn="l">
                <a:lnSpc>
                  <a:spcPts val="4060"/>
                </a:lnSpc>
              </a:pPr>
              <a:endParaRPr lang="en-US" sz="4200" spc="63">
                <a:solidFill>
                  <a:srgbClr val="667538"/>
                </a:solidFill>
                <a:latin typeface="Abhaya Libre ExtraBold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0736185" cy="649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1260032" y="1028700"/>
            <a:ext cx="6121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5301" r="5301" b="35697"/>
          <a:stretch>
            <a:fillRect/>
          </a:stretch>
        </p:blipFill>
        <p:spPr>
          <a:xfrm>
            <a:off x="724185" y="696788"/>
            <a:ext cx="5484243" cy="52597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t="18043" b="18043"/>
          <a:stretch>
            <a:fillRect/>
          </a:stretch>
        </p:blipFill>
        <p:spPr>
          <a:xfrm>
            <a:off x="2756185" y="4550975"/>
            <a:ext cx="5161094" cy="4398150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9375332" y="4514850"/>
            <a:ext cx="8064500" cy="447675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9" name="AutoShape 9"/>
          <p:cNvSpPr/>
          <p:nvPr/>
        </p:nvSpPr>
        <p:spPr>
          <a:xfrm rot="-5400000">
            <a:off x="9813483" y="7073900"/>
            <a:ext cx="38100" cy="3238500"/>
          </a:xfrm>
          <a:prstGeom prst="rect">
            <a:avLst/>
          </a:prstGeom>
          <a:solidFill>
            <a:srgbClr val="667538"/>
          </a:solidFill>
        </p:spPr>
      </p:sp>
      <p:sp>
        <p:nvSpPr>
          <p:cNvPr id="10" name="AutoShape 10"/>
          <p:cNvSpPr/>
          <p:nvPr/>
        </p:nvSpPr>
        <p:spPr>
          <a:xfrm>
            <a:off x="17103282" y="3028950"/>
            <a:ext cx="38100" cy="4330700"/>
          </a:xfrm>
          <a:prstGeom prst="rect">
            <a:avLst/>
          </a:prstGeom>
          <a:solidFill>
            <a:srgbClr val="667538"/>
          </a:solid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 t="25015" b="25015"/>
          <a:stretch>
            <a:fillRect/>
          </a:stretch>
        </p:blipFill>
        <p:spPr>
          <a:xfrm>
            <a:off x="8764656" y="4114800"/>
            <a:ext cx="4468126" cy="297688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 t="17822" b="17822"/>
          <a:stretch>
            <a:fillRect/>
          </a:stretch>
        </p:blipFill>
        <p:spPr>
          <a:xfrm>
            <a:off x="13007772" y="5956499"/>
            <a:ext cx="3847897" cy="3301801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-339887" y="9587331"/>
            <a:ext cx="18986824" cy="1053767"/>
            <a:chOff x="0" y="0"/>
            <a:chExt cx="25315765" cy="1405023"/>
          </a:xfrm>
        </p:grpSpPr>
        <p:sp>
          <p:nvSpPr>
            <p:cNvPr id="14" name="AutoShape 14"/>
            <p:cNvSpPr/>
            <p:nvPr/>
          </p:nvSpPr>
          <p:spPr>
            <a:xfrm rot="5400000">
              <a:off x="11955371" y="-11955371"/>
              <a:ext cx="1405023" cy="25315765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5831054" y="256638"/>
              <a:ext cx="8578382" cy="3704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20"/>
                </a:lnSpc>
              </a:pPr>
              <a:r>
                <a:rPr lang="en-US" sz="1600" spc="120">
                  <a:solidFill>
                    <a:srgbClr val="BFDC80"/>
                  </a:solidFill>
                  <a:latin typeface="Roboto"/>
                </a:rPr>
                <a:t>BAKS CLOTHING COMPANY ADVERTISING STRATEGY</a:t>
              </a:r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785452" y="2070632"/>
            <a:ext cx="5256952" cy="349587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486022" y="1775533"/>
            <a:ext cx="11315956" cy="6735934"/>
          </a:xfrm>
          <a:prstGeom prst="rect">
            <a:avLst/>
          </a:prstGeom>
          <a:solidFill>
            <a:srgbClr val="BFDC8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29350" y="447633"/>
            <a:ext cx="14080425" cy="938988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3792008" y="92306"/>
            <a:ext cx="12221780" cy="9165994"/>
            <a:chOff x="0" y="0"/>
            <a:chExt cx="16295707" cy="12221325"/>
          </a:xfrm>
        </p:grpSpPr>
        <p:sp>
          <p:nvSpPr>
            <p:cNvPr id="5" name="TextBox 5"/>
            <p:cNvSpPr txBox="1"/>
            <p:nvPr/>
          </p:nvSpPr>
          <p:spPr>
            <a:xfrm>
              <a:off x="1143949" y="-9525"/>
              <a:ext cx="14007809" cy="649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79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143949" y="11604740"/>
              <a:ext cx="14007809" cy="6165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329536"/>
              <a:ext cx="16295707" cy="9636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00"/>
                </a:lnSpc>
              </a:pPr>
              <a:r>
                <a:rPr lang="en-US" sz="4800" spc="384">
                  <a:solidFill>
                    <a:srgbClr val="FFFFFF"/>
                  </a:solidFill>
                  <a:latin typeface="Abhaya Libre ExtraBold"/>
                </a:rPr>
                <a:t>Życzymy udanej zabawy</a:t>
              </a:r>
            </a:p>
            <a:p>
              <a:pPr algn="ctr">
                <a:lnSpc>
                  <a:spcPts val="4800"/>
                </a:lnSpc>
              </a:pPr>
              <a:endParaRPr lang="en-US" sz="4800" spc="384">
                <a:solidFill>
                  <a:srgbClr val="FFFFFF"/>
                </a:solidFill>
                <a:latin typeface="Abhaya Libre ExtraBold"/>
              </a:endParaRPr>
            </a:p>
            <a:p>
              <a:pPr algn="ctr">
                <a:lnSpc>
                  <a:spcPts val="4800"/>
                </a:lnSpc>
              </a:pPr>
              <a:endParaRPr lang="en-US" sz="4800" spc="384">
                <a:solidFill>
                  <a:srgbClr val="FFFFFF"/>
                </a:solidFill>
                <a:latin typeface="Abhaya Libre ExtraBold"/>
              </a:endParaRPr>
            </a:p>
            <a:p>
              <a:pPr algn="r">
                <a:lnSpc>
                  <a:spcPts val="2799"/>
                </a:lnSpc>
              </a:pPr>
              <a:endParaRPr lang="en-US" sz="4800" spc="384">
                <a:solidFill>
                  <a:srgbClr val="FFFFFF"/>
                </a:solidFill>
                <a:latin typeface="Abhaya Libre ExtraBold"/>
              </a:endParaRPr>
            </a:p>
            <a:p>
              <a:pPr algn="r">
                <a:lnSpc>
                  <a:spcPts val="2799"/>
                </a:lnSpc>
              </a:pPr>
              <a:endParaRPr lang="en-US" sz="4800" spc="384">
                <a:solidFill>
                  <a:srgbClr val="FFFFFF"/>
                </a:solidFill>
                <a:latin typeface="Abhaya Libre ExtraBold"/>
              </a:endParaRPr>
            </a:p>
            <a:p>
              <a:pPr algn="r">
                <a:lnSpc>
                  <a:spcPts val="2799"/>
                </a:lnSpc>
              </a:pPr>
              <a:endParaRPr lang="en-US" sz="4800" spc="384">
                <a:solidFill>
                  <a:srgbClr val="FFFFFF"/>
                </a:solidFill>
                <a:latin typeface="Abhaya Libre ExtraBold"/>
              </a:endParaRPr>
            </a:p>
            <a:p>
              <a:pPr algn="r">
                <a:lnSpc>
                  <a:spcPts val="2799"/>
                </a:lnSpc>
              </a:pPr>
              <a:endParaRPr lang="en-US" sz="4800" spc="384">
                <a:solidFill>
                  <a:srgbClr val="FFFFFF"/>
                </a:solidFill>
                <a:latin typeface="Abhaya Libre ExtraBold"/>
              </a:endParaRPr>
            </a:p>
            <a:p>
              <a:pPr algn="r">
                <a:lnSpc>
                  <a:spcPts val="2799"/>
                </a:lnSpc>
              </a:pPr>
              <a:endParaRPr lang="en-US" sz="4800" spc="384">
                <a:solidFill>
                  <a:srgbClr val="FFFFFF"/>
                </a:solidFill>
                <a:latin typeface="Abhaya Libre ExtraBold"/>
              </a:endParaRPr>
            </a:p>
            <a:p>
              <a:pPr algn="r">
                <a:lnSpc>
                  <a:spcPts val="2799"/>
                </a:lnSpc>
              </a:pPr>
              <a:endParaRPr lang="en-US" sz="4800" spc="384">
                <a:solidFill>
                  <a:srgbClr val="FFFFFF"/>
                </a:solidFill>
                <a:latin typeface="Abhaya Libre ExtraBold"/>
              </a:endParaRPr>
            </a:p>
            <a:p>
              <a:pPr algn="r">
                <a:lnSpc>
                  <a:spcPts val="2799"/>
                </a:lnSpc>
              </a:pPr>
              <a:endParaRPr lang="en-US" sz="4800" spc="384">
                <a:solidFill>
                  <a:srgbClr val="FFFFFF"/>
                </a:solidFill>
                <a:latin typeface="Abhaya Libre ExtraBold"/>
              </a:endParaRPr>
            </a:p>
            <a:p>
              <a:pPr algn="r">
                <a:lnSpc>
                  <a:spcPts val="2799"/>
                </a:lnSpc>
              </a:pPr>
              <a:endParaRPr lang="en-US" sz="4800" spc="384">
                <a:solidFill>
                  <a:srgbClr val="FFFFFF"/>
                </a:solidFill>
                <a:latin typeface="Abhaya Libre ExtraBold"/>
              </a:endParaRPr>
            </a:p>
            <a:p>
              <a:pPr algn="r">
                <a:lnSpc>
                  <a:spcPts val="2799"/>
                </a:lnSpc>
              </a:pPr>
              <a:endParaRPr lang="en-US" sz="4800" spc="384">
                <a:solidFill>
                  <a:srgbClr val="FFFFFF"/>
                </a:solidFill>
                <a:latin typeface="Abhaya Libre ExtraBold"/>
              </a:endParaRPr>
            </a:p>
            <a:p>
              <a:pPr algn="r">
                <a:lnSpc>
                  <a:spcPts val="2799"/>
                </a:lnSpc>
              </a:pPr>
              <a:endParaRPr lang="en-US" sz="4800" spc="384">
                <a:solidFill>
                  <a:srgbClr val="FFFFFF"/>
                </a:solidFill>
                <a:latin typeface="Abhaya Libre ExtraBold"/>
              </a:endParaRPr>
            </a:p>
            <a:p>
              <a:pPr algn="r">
                <a:lnSpc>
                  <a:spcPts val="2799"/>
                </a:lnSpc>
              </a:pPr>
              <a:endParaRPr lang="en-US" sz="4800" spc="384">
                <a:solidFill>
                  <a:srgbClr val="FFFFFF"/>
                </a:solidFill>
                <a:latin typeface="Abhaya Libre ExtraBold"/>
              </a:endParaRPr>
            </a:p>
            <a:p>
              <a:pPr algn="r">
                <a:lnSpc>
                  <a:spcPts val="2799"/>
                </a:lnSpc>
              </a:pPr>
              <a:endParaRPr lang="en-US" sz="4800" spc="384">
                <a:solidFill>
                  <a:srgbClr val="FFFFFF"/>
                </a:solidFill>
                <a:latin typeface="Abhaya Libre ExtraBold"/>
              </a:endParaRPr>
            </a:p>
            <a:p>
              <a:pPr algn="r">
                <a:lnSpc>
                  <a:spcPts val="2799"/>
                </a:lnSpc>
              </a:pPr>
              <a:endParaRPr lang="en-US" sz="4800" spc="384">
                <a:solidFill>
                  <a:srgbClr val="FFFFFF"/>
                </a:solidFill>
                <a:latin typeface="Abhaya Libre ExtraBold"/>
              </a:endParaRPr>
            </a:p>
            <a:p>
              <a:pPr algn="r">
                <a:lnSpc>
                  <a:spcPts val="2800"/>
                </a:lnSpc>
              </a:pPr>
              <a:r>
                <a:rPr lang="en-US" sz="2800" spc="224">
                  <a:solidFill>
                    <a:srgbClr val="FFFFFF"/>
                  </a:solidFill>
                  <a:latin typeface="Abhaya Libre ExtraBold"/>
                </a:rPr>
                <a:t>Małgorzata Karasek </a:t>
              </a:r>
            </a:p>
            <a:p>
              <a:pPr algn="r">
                <a:lnSpc>
                  <a:spcPts val="2800"/>
                </a:lnSpc>
              </a:pPr>
              <a:r>
                <a:rPr lang="en-US" sz="2800" spc="224">
                  <a:solidFill>
                    <a:srgbClr val="FFFFFF"/>
                  </a:solidFill>
                  <a:latin typeface="Abhaya Libre ExtraBold"/>
                </a:rPr>
                <a:t>Katarzyna Rusak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486022" y="1775533"/>
            <a:ext cx="11315956" cy="6735934"/>
          </a:xfrm>
          <a:prstGeom prst="rect">
            <a:avLst/>
          </a:prstGeom>
          <a:solidFill>
            <a:srgbClr val="BFDC8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12953" b="12953"/>
          <a:stretch>
            <a:fillRect/>
          </a:stretch>
        </p:blipFill>
        <p:spPr>
          <a:xfrm>
            <a:off x="603968" y="1028700"/>
            <a:ext cx="16655332" cy="82296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460352" y="2795652"/>
            <a:ext cx="9367296" cy="4157114"/>
            <a:chOff x="0" y="0"/>
            <a:chExt cx="12489727" cy="5542818"/>
          </a:xfrm>
        </p:grpSpPr>
        <p:sp>
          <p:nvSpPr>
            <p:cNvPr id="5" name="TextBox 5"/>
            <p:cNvSpPr txBox="1"/>
            <p:nvPr/>
          </p:nvSpPr>
          <p:spPr>
            <a:xfrm>
              <a:off x="876771" y="-9525"/>
              <a:ext cx="10736185" cy="649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79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876771" y="4926233"/>
              <a:ext cx="10736185" cy="6165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358111"/>
              <a:ext cx="12489727" cy="29296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00"/>
                </a:lnSpc>
              </a:pPr>
              <a:r>
                <a:rPr lang="en-US" sz="5600" spc="448">
                  <a:solidFill>
                    <a:srgbClr val="000000"/>
                  </a:solidFill>
                  <a:latin typeface="Abhaya Libre ExtraBold"/>
                </a:rPr>
                <a:t>Na</a:t>
              </a:r>
            </a:p>
            <a:p>
              <a:pPr algn="ctr">
                <a:lnSpc>
                  <a:spcPts val="5600"/>
                </a:lnSpc>
              </a:pPr>
              <a:r>
                <a:rPr lang="en-US" sz="5600" spc="448">
                  <a:solidFill>
                    <a:srgbClr val="000000"/>
                  </a:solidFill>
                  <a:latin typeface="Abhaya Libre ExtraBold"/>
                </a:rPr>
                <a:t>początek wielkanocne zmagania z jajem: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D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60032" y="1028700"/>
            <a:ext cx="6121400" cy="8229600"/>
          </a:xfrm>
          <a:prstGeom prst="rect">
            <a:avLst/>
          </a:prstGeom>
          <a:solidFill>
            <a:srgbClr val="667538"/>
          </a:solidFill>
        </p:spPr>
      </p:sp>
      <p:sp>
        <p:nvSpPr>
          <p:cNvPr id="3" name="AutoShape 3"/>
          <p:cNvSpPr/>
          <p:nvPr/>
        </p:nvSpPr>
        <p:spPr>
          <a:xfrm>
            <a:off x="6721032" y="-158750"/>
            <a:ext cx="38100" cy="43307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AutoShape 4"/>
          <p:cNvSpPr/>
          <p:nvPr/>
        </p:nvSpPr>
        <p:spPr>
          <a:xfrm rot="-5400000">
            <a:off x="688533" y="5721350"/>
            <a:ext cx="38100" cy="3238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6916" b="6916"/>
          <a:stretch>
            <a:fillRect/>
          </a:stretch>
        </p:blipFill>
        <p:spPr>
          <a:xfrm>
            <a:off x="1994186" y="1668075"/>
            <a:ext cx="6050094" cy="695085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8820851" y="758289"/>
            <a:ext cx="8053036" cy="7194293"/>
            <a:chOff x="0" y="0"/>
            <a:chExt cx="10737382" cy="9592390"/>
          </a:xfrm>
        </p:grpSpPr>
        <p:sp>
          <p:nvSpPr>
            <p:cNvPr id="7" name="TextBox 7"/>
            <p:cNvSpPr txBox="1"/>
            <p:nvPr/>
          </p:nvSpPr>
          <p:spPr>
            <a:xfrm>
              <a:off x="0" y="2446735"/>
              <a:ext cx="10737382" cy="7145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90"/>
                </a:lnSpc>
              </a:pPr>
              <a:r>
                <a:rPr lang="en-US" sz="4200" spc="63">
                  <a:solidFill>
                    <a:srgbClr val="667538"/>
                  </a:solidFill>
                  <a:latin typeface="Abhaya Libre ExtraBold"/>
                </a:rPr>
                <a:t>- obieranie jajka ze skorupki – zadanie wydawałoby się</a:t>
              </a:r>
            </a:p>
            <a:p>
              <a:pPr algn="ctr">
                <a:lnSpc>
                  <a:spcPts val="6090"/>
                </a:lnSpc>
              </a:pPr>
              <a:r>
                <a:rPr lang="en-US" sz="4200" spc="63">
                  <a:solidFill>
                    <a:srgbClr val="667538"/>
                  </a:solidFill>
                  <a:latin typeface="Abhaya Libre ExtraBold"/>
                </a:rPr>
                <a:t>proste, ale czy potrafisz obrać jajko, tak, żeby powierzchnia białka była gładka?</a:t>
              </a:r>
            </a:p>
            <a:p>
              <a:pPr algn="ctr">
                <a:lnSpc>
                  <a:spcPts val="6090"/>
                </a:lnSpc>
              </a:pPr>
              <a:r>
                <a:rPr lang="en-US" sz="4200" spc="63">
                  <a:solidFill>
                    <a:srgbClr val="667538"/>
                  </a:solidFill>
                  <a:latin typeface="Abhaya Libre ExtraBold"/>
                </a:rPr>
                <a:t>( doskonalenie koordynacji wzrokowo – ruchowej)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85725"/>
              <a:ext cx="10736185" cy="1052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250246"/>
              <a:ext cx="10736185" cy="649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339887" y="9587331"/>
            <a:ext cx="18986824" cy="1053767"/>
            <a:chOff x="0" y="0"/>
            <a:chExt cx="25315765" cy="1405023"/>
          </a:xfrm>
        </p:grpSpPr>
        <p:sp>
          <p:nvSpPr>
            <p:cNvPr id="11" name="AutoShape 11"/>
            <p:cNvSpPr/>
            <p:nvPr/>
          </p:nvSpPr>
          <p:spPr>
            <a:xfrm rot="5400000">
              <a:off x="11955371" y="-11955371"/>
              <a:ext cx="1405023" cy="25315765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5831054" y="256638"/>
              <a:ext cx="8578382" cy="3704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20"/>
                </a:lnSpc>
              </a:pPr>
              <a:r>
                <a:rPr lang="en-US" sz="1600" spc="120">
                  <a:solidFill>
                    <a:srgbClr val="BFDC80"/>
                  </a:solidFill>
                  <a:latin typeface="Roboto"/>
                </a:rPr>
                <a:t>BAKS CLOTHING COMPANY ADVERTISING STRATEGY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594640" y="667329"/>
            <a:ext cx="13098719" cy="8181417"/>
          </a:xfrm>
          <a:prstGeom prst="rect">
            <a:avLst/>
          </a:prstGeom>
          <a:solidFill>
            <a:srgbClr val="BFDC80"/>
          </a:solidFill>
        </p:spPr>
      </p:sp>
      <p:sp>
        <p:nvSpPr>
          <p:cNvPr id="3" name="TextBox 3"/>
          <p:cNvSpPr txBox="1"/>
          <p:nvPr/>
        </p:nvSpPr>
        <p:spPr>
          <a:xfrm>
            <a:off x="11552454" y="9780304"/>
            <a:ext cx="6414736" cy="29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1600" spc="120">
                <a:solidFill>
                  <a:srgbClr val="BFDC80"/>
                </a:solidFill>
                <a:latin typeface="Roboto"/>
              </a:rPr>
              <a:t>BAKS CLOTHING COMPANY ADVERTISING STRATEGY</a:t>
            </a:r>
          </a:p>
        </p:txBody>
      </p:sp>
      <p:sp>
        <p:nvSpPr>
          <p:cNvPr id="4" name="AutoShape 4"/>
          <p:cNvSpPr/>
          <p:nvPr/>
        </p:nvSpPr>
        <p:spPr>
          <a:xfrm>
            <a:off x="990600" y="-389817"/>
            <a:ext cx="38100" cy="4330700"/>
          </a:xfrm>
          <a:prstGeom prst="rect">
            <a:avLst/>
          </a:prstGeom>
          <a:solidFill>
            <a:srgbClr val="BFDC80"/>
          </a:solidFill>
        </p:spPr>
      </p:sp>
      <p:sp>
        <p:nvSpPr>
          <p:cNvPr id="5" name="AutoShape 5"/>
          <p:cNvSpPr/>
          <p:nvPr/>
        </p:nvSpPr>
        <p:spPr>
          <a:xfrm rot="-5400000">
            <a:off x="16218114" y="7073900"/>
            <a:ext cx="38100" cy="4330700"/>
          </a:xfrm>
          <a:prstGeom prst="rect">
            <a:avLst/>
          </a:prstGeom>
          <a:solidFill>
            <a:srgbClr val="BFDC80"/>
          </a:solidFill>
        </p:spPr>
      </p:sp>
      <p:grpSp>
        <p:nvGrpSpPr>
          <p:cNvPr id="6" name="Group 6"/>
          <p:cNvGrpSpPr/>
          <p:nvPr/>
        </p:nvGrpSpPr>
        <p:grpSpPr>
          <a:xfrm>
            <a:off x="8865541" y="358362"/>
            <a:ext cx="6270274" cy="8664731"/>
            <a:chOff x="0" y="0"/>
            <a:chExt cx="8360365" cy="11552975"/>
          </a:xfrm>
        </p:grpSpPr>
        <p:sp>
          <p:nvSpPr>
            <p:cNvPr id="7" name="TextBox 7"/>
            <p:cNvSpPr txBox="1"/>
            <p:nvPr/>
          </p:nvSpPr>
          <p:spPr>
            <a:xfrm>
              <a:off x="0" y="619726"/>
              <a:ext cx="8360365" cy="654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60"/>
                </a:lnSpc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360365" cy="6165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556906"/>
              <a:ext cx="8360365" cy="70311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40"/>
                </a:lnSpc>
              </a:pPr>
              <a:r>
                <a:rPr lang="en-US" sz="3200" spc="48">
                  <a:solidFill>
                    <a:srgbClr val="667538"/>
                  </a:solidFill>
                  <a:latin typeface="Abhaya Libre ExtraBold"/>
                </a:rPr>
                <a:t>- wyścigi z jajem – przygotuj łyżkę i jajko ( najlepiej</a:t>
              </a:r>
            </a:p>
            <a:p>
              <a:pPr algn="ctr">
                <a:lnSpc>
                  <a:spcPts val="4640"/>
                </a:lnSpc>
              </a:pPr>
              <a:r>
                <a:rPr lang="en-US" sz="3200" spc="48">
                  <a:solidFill>
                    <a:srgbClr val="667538"/>
                  </a:solidFill>
                  <a:latin typeface="Abhaya Libre ExtraBold"/>
                </a:rPr>
                <a:t>ugotowane, z surowym mogłoby być trochę bałaganu) wybierz spośród domowników rywala.</a:t>
              </a:r>
            </a:p>
            <a:p>
              <a:pPr algn="ctr">
                <a:lnSpc>
                  <a:spcPts val="4640"/>
                </a:lnSpc>
              </a:pPr>
              <a:r>
                <a:rPr lang="en-US" sz="3200" spc="48">
                  <a:solidFill>
                    <a:srgbClr val="667538"/>
                  </a:solidFill>
                  <a:latin typeface="Abhaya Libre ExtraBold"/>
                </a:rPr>
                <a:t> Włóżcie łyżkę z przygotowanym jajkiem między wargi i  pokonajcie wyznaczony dystatans np. z pokoju</a:t>
              </a:r>
            </a:p>
            <a:p>
              <a:pPr algn="ctr">
                <a:lnSpc>
                  <a:spcPts val="4640"/>
                </a:lnSpc>
              </a:pPr>
              <a:r>
                <a:rPr lang="en-US" sz="3200" spc="48">
                  <a:solidFill>
                    <a:srgbClr val="667538"/>
                  </a:solidFill>
                  <a:latin typeface="Abhaya Libre ExtraBold"/>
                </a:rPr>
                <a:t>do kuchni i z powrotem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899080"/>
              <a:ext cx="8360365" cy="6165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endParaRPr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0898290"/>
              <a:ext cx="8360365" cy="654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60"/>
                </a:lnSpc>
              </a:pPr>
              <a:r>
                <a:rPr lang="en-US" sz="2800" spc="42">
                  <a:solidFill>
                    <a:srgbClr val="667538"/>
                  </a:solidFill>
                  <a:latin typeface="Roboto"/>
                </a:rPr>
                <a:t>.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0230939"/>
              <a:ext cx="8360365" cy="6165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endParaRPr/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 t="5837" b="5837"/>
          <a:stretch>
            <a:fillRect/>
          </a:stretch>
        </p:blipFill>
        <p:spPr>
          <a:xfrm>
            <a:off x="1627814" y="2047040"/>
            <a:ext cx="6407966" cy="754651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867417" y="866531"/>
            <a:ext cx="12558026" cy="7907978"/>
          </a:xfrm>
          <a:prstGeom prst="rect">
            <a:avLst/>
          </a:prstGeom>
          <a:solidFill>
            <a:srgbClr val="BFDC80"/>
          </a:solidFill>
        </p:spPr>
      </p:sp>
      <p:sp>
        <p:nvSpPr>
          <p:cNvPr id="3" name="AutoShape 3"/>
          <p:cNvSpPr/>
          <p:nvPr/>
        </p:nvSpPr>
        <p:spPr>
          <a:xfrm>
            <a:off x="17259300" y="-486182"/>
            <a:ext cx="38100" cy="4330700"/>
          </a:xfrm>
          <a:prstGeom prst="rect">
            <a:avLst/>
          </a:prstGeom>
          <a:solidFill>
            <a:srgbClr val="BFDC80"/>
          </a:solidFill>
        </p:spPr>
      </p:sp>
      <p:sp>
        <p:nvSpPr>
          <p:cNvPr id="4" name="AutoShape 4"/>
          <p:cNvSpPr/>
          <p:nvPr/>
        </p:nvSpPr>
        <p:spPr>
          <a:xfrm rot="-5400000">
            <a:off x="1763280" y="7112000"/>
            <a:ext cx="38100" cy="4330700"/>
          </a:xfrm>
          <a:prstGeom prst="rect">
            <a:avLst/>
          </a:prstGeom>
          <a:solidFill>
            <a:srgbClr val="BFDC80"/>
          </a:solidFill>
        </p:spPr>
      </p:sp>
      <p:grpSp>
        <p:nvGrpSpPr>
          <p:cNvPr id="5" name="Group 5"/>
          <p:cNvGrpSpPr/>
          <p:nvPr/>
        </p:nvGrpSpPr>
        <p:grpSpPr>
          <a:xfrm>
            <a:off x="3259741" y="1051137"/>
            <a:ext cx="5193284" cy="3575243"/>
            <a:chOff x="0" y="0"/>
            <a:chExt cx="6924379" cy="4766990"/>
          </a:xfrm>
        </p:grpSpPr>
        <p:sp>
          <p:nvSpPr>
            <p:cNvPr id="6" name="TextBox 6"/>
            <p:cNvSpPr txBox="1"/>
            <p:nvPr/>
          </p:nvSpPr>
          <p:spPr>
            <a:xfrm>
              <a:off x="0" y="684364"/>
              <a:ext cx="6924379" cy="40826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60"/>
                </a:lnSpc>
              </a:pPr>
              <a:r>
                <a:rPr lang="en-US" sz="2800" spc="42">
                  <a:solidFill>
                    <a:srgbClr val="FFFFFF"/>
                  </a:solidFill>
                  <a:latin typeface="Abhaya Libre ExtraBold"/>
                </a:rPr>
                <a:t>-ozdabianie wydmuszek jajek – to zadanie wymaga od Was precyzji ruchu i</a:t>
              </a:r>
            </a:p>
            <a:p>
              <a:pPr algn="ctr">
                <a:lnSpc>
                  <a:spcPts val="4060"/>
                </a:lnSpc>
              </a:pPr>
              <a:r>
                <a:rPr lang="en-US" sz="2800" spc="42">
                  <a:solidFill>
                    <a:srgbClr val="FFFFFF"/>
                  </a:solidFill>
                  <a:latin typeface="Abhaya Libre ExtraBold"/>
                </a:rPr>
                <a:t>kontrolowanej siły nacisku – jeden mocniejszy ruch i skorupka pęka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6923109" cy="649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9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t="23014" b="23014"/>
          <a:stretch>
            <a:fillRect/>
          </a:stretch>
        </p:blipFill>
        <p:spPr>
          <a:xfrm>
            <a:off x="9144000" y="866531"/>
            <a:ext cx="6271573" cy="45131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t="24137" b="26454"/>
          <a:stretch>
            <a:fillRect/>
          </a:stretch>
        </p:blipFill>
        <p:spPr>
          <a:xfrm>
            <a:off x="2862557" y="4626380"/>
            <a:ext cx="6283874" cy="413960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0076046" y="5379720"/>
            <a:ext cx="4897064" cy="2544003"/>
            <a:chOff x="0" y="0"/>
            <a:chExt cx="6529419" cy="3392004"/>
          </a:xfrm>
        </p:grpSpPr>
        <p:sp>
          <p:nvSpPr>
            <p:cNvPr id="11" name="TextBox 11"/>
            <p:cNvSpPr txBox="1"/>
            <p:nvPr/>
          </p:nvSpPr>
          <p:spPr>
            <a:xfrm>
              <a:off x="0" y="684364"/>
              <a:ext cx="6529419" cy="2707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60"/>
                </a:lnSpc>
              </a:pPr>
              <a:r>
                <a:rPr lang="en-US" sz="2800" spc="42">
                  <a:solidFill>
                    <a:srgbClr val="FFFFFF"/>
                  </a:solidFill>
                  <a:latin typeface="Abhaya Libre ExtraBold"/>
                </a:rPr>
                <a:t>- oddzielanie żółtka od białka, gdyby się jednak nie udało,</a:t>
              </a:r>
            </a:p>
            <a:p>
              <a:pPr algn="ctr">
                <a:lnSpc>
                  <a:spcPts val="4060"/>
                </a:lnSpc>
              </a:pPr>
              <a:r>
                <a:rPr lang="en-US" sz="2800" spc="42">
                  <a:solidFill>
                    <a:srgbClr val="FFFFFF"/>
                  </a:solidFill>
                  <a:latin typeface="Abhaya Libre ExtraBold"/>
                </a:rPr>
                <a:t>nic się nie zmarnuje -  będzie</a:t>
              </a:r>
            </a:p>
            <a:p>
              <a:pPr algn="ctr">
                <a:lnSpc>
                  <a:spcPts val="4060"/>
                </a:lnSpc>
              </a:pPr>
              <a:r>
                <a:rPr lang="en-US" sz="2800" spc="42">
                  <a:solidFill>
                    <a:srgbClr val="FFFFFF"/>
                  </a:solidFill>
                  <a:latin typeface="Abhaya Libre ExtraBold"/>
                </a:rPr>
                <a:t>jajecznica;-)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6528222" cy="649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339887" y="9587331"/>
            <a:ext cx="18986824" cy="1053767"/>
            <a:chOff x="0" y="0"/>
            <a:chExt cx="25315765" cy="1405023"/>
          </a:xfrm>
        </p:grpSpPr>
        <p:sp>
          <p:nvSpPr>
            <p:cNvPr id="14" name="AutoShape 14"/>
            <p:cNvSpPr/>
            <p:nvPr/>
          </p:nvSpPr>
          <p:spPr>
            <a:xfrm rot="5400000">
              <a:off x="11955371" y="-11955371"/>
              <a:ext cx="1405023" cy="25315765"/>
            </a:xfrm>
            <a:prstGeom prst="rect">
              <a:avLst/>
            </a:prstGeom>
            <a:solidFill>
              <a:srgbClr val="BFDC8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5907254" y="256638"/>
              <a:ext cx="8502182" cy="3704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20"/>
                </a:lnSpc>
              </a:pPr>
              <a:r>
                <a:rPr lang="en-US" sz="1600" spc="120">
                  <a:solidFill>
                    <a:srgbClr val="667538"/>
                  </a:solidFill>
                  <a:latin typeface="Roboto"/>
                </a:rPr>
                <a:t>BAKS CLOTHING COMPANY ADVERTISING STRATEGY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D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26387" y="753150"/>
            <a:ext cx="6555045" cy="8157326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AutoShape 3"/>
          <p:cNvSpPr/>
          <p:nvPr/>
        </p:nvSpPr>
        <p:spPr>
          <a:xfrm>
            <a:off x="7034220" y="7092950"/>
            <a:ext cx="38100" cy="43307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AutoShape 4"/>
          <p:cNvSpPr/>
          <p:nvPr/>
        </p:nvSpPr>
        <p:spPr>
          <a:xfrm rot="-5400000">
            <a:off x="1240982" y="-205132"/>
            <a:ext cx="38100" cy="3238500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5" name="Group 5"/>
          <p:cNvGrpSpPr/>
          <p:nvPr/>
        </p:nvGrpSpPr>
        <p:grpSpPr>
          <a:xfrm>
            <a:off x="-301787" y="9635514"/>
            <a:ext cx="19005874" cy="1034717"/>
            <a:chOff x="0" y="0"/>
            <a:chExt cx="25341165" cy="1379623"/>
          </a:xfrm>
        </p:grpSpPr>
        <p:sp>
          <p:nvSpPr>
            <p:cNvPr id="6" name="AutoShape 6"/>
            <p:cNvSpPr/>
            <p:nvPr/>
          </p:nvSpPr>
          <p:spPr>
            <a:xfrm rot="5400000">
              <a:off x="11980771" y="-11980771"/>
              <a:ext cx="1379623" cy="25341165"/>
            </a:xfrm>
            <a:prstGeom prst="rect">
              <a:avLst/>
            </a:prstGeom>
            <a:solidFill>
              <a:srgbClr val="66753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5500854" y="256638"/>
              <a:ext cx="8857782" cy="3704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20"/>
                </a:lnSpc>
              </a:pPr>
              <a:r>
                <a:rPr lang="en-US" sz="1600" spc="120">
                  <a:solidFill>
                    <a:srgbClr val="BFDC80"/>
                  </a:solidFill>
                  <a:latin typeface="Roboto"/>
                </a:rPr>
                <a:t>BAKS CLOTHING COMPANY ADVERTISING STRATEGY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48051" y="2349172"/>
            <a:ext cx="5911717" cy="5607328"/>
            <a:chOff x="0" y="0"/>
            <a:chExt cx="7882290" cy="7476437"/>
          </a:xfrm>
        </p:grpSpPr>
        <p:sp>
          <p:nvSpPr>
            <p:cNvPr id="9" name="TextBox 9"/>
            <p:cNvSpPr txBox="1"/>
            <p:nvPr/>
          </p:nvSpPr>
          <p:spPr>
            <a:xfrm>
              <a:off x="5767855" y="-47625"/>
              <a:ext cx="752829" cy="743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667538"/>
                  </a:solidFill>
                  <a:latin typeface="Arimo"/>
                </a:rPr>
                <a:t>Item 1</a:t>
              </a:r>
            </a:p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667538"/>
                  </a:solidFill>
                  <a:latin typeface="Arimo"/>
                </a:rPr>
                <a:t>20%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129460" y="4142967"/>
              <a:ext cx="752829" cy="743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667538"/>
                  </a:solidFill>
                  <a:latin typeface="Arimo"/>
                </a:rPr>
                <a:t>Item 2</a:t>
              </a:r>
            </a:p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667538"/>
                  </a:solidFill>
                  <a:latin typeface="Arimo"/>
                </a:rPr>
                <a:t>20%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3564730" y="6732895"/>
              <a:ext cx="752829" cy="743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667538"/>
                  </a:solidFill>
                  <a:latin typeface="Arimo"/>
                </a:rPr>
                <a:t>Item 3</a:t>
              </a:r>
            </a:p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667538"/>
                  </a:solidFill>
                  <a:latin typeface="Arimo"/>
                </a:rPr>
                <a:t>20%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4142967"/>
              <a:ext cx="752829" cy="743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667538"/>
                  </a:solidFill>
                  <a:latin typeface="Arimo"/>
                </a:rPr>
                <a:t>Item 4</a:t>
              </a:r>
            </a:p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667538"/>
                  </a:solidFill>
                  <a:latin typeface="Arimo"/>
                </a:rPr>
                <a:t>20%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361606" y="-47625"/>
              <a:ext cx="752829" cy="743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667538"/>
                  </a:solidFill>
                  <a:latin typeface="Arimo"/>
                </a:rPr>
                <a:t>Item 5</a:t>
              </a:r>
            </a:p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667538"/>
                  </a:solidFill>
                  <a:latin typeface="Arimo"/>
                </a:rPr>
                <a:t>20%</a:t>
              </a:r>
            </a:p>
          </p:txBody>
        </p:sp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761926" y="201080"/>
              <a:ext cx="6358438" cy="6358438"/>
              <a:chOff x="-12700" y="-12700"/>
              <a:chExt cx="25400" cy="254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-12700"/>
                <a:ext cx="12259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2259" h="12700">
                    <a:moveTo>
                      <a:pt x="0" y="0"/>
                    </a:moveTo>
                    <a:lnTo>
                      <a:pt x="0" y="0"/>
                    </a:lnTo>
                    <a:cubicBezTo>
                      <a:pt x="5737" y="0"/>
                      <a:pt x="10762" y="3846"/>
                      <a:pt x="12259" y="9384"/>
                    </a:cubicBez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BFDC80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0" y="-3925"/>
                <a:ext cx="13851" cy="14559"/>
              </a:xfrm>
              <a:custGeom>
                <a:avLst/>
                <a:gdLst/>
                <a:ahLst/>
                <a:cxnLst/>
                <a:rect l="l" t="t" r="r" b="b"/>
                <a:pathLst>
                  <a:path w="13851" h="14559">
                    <a:moveTo>
                      <a:pt x="12078" y="0"/>
                    </a:moveTo>
                    <a:cubicBezTo>
                      <a:pt x="13851" y="5457"/>
                      <a:pt x="11746" y="11424"/>
                      <a:pt x="6942" y="14560"/>
                    </a:cubicBezTo>
                    <a:lnTo>
                      <a:pt x="0" y="3925"/>
                    </a:lnTo>
                    <a:close/>
                  </a:path>
                </a:pathLst>
              </a:custGeom>
              <a:solidFill>
                <a:srgbClr val="85CB85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-7969" y="0"/>
                <a:ext cx="15434" cy="13647"/>
              </a:xfrm>
              <a:custGeom>
                <a:avLst/>
                <a:gdLst/>
                <a:ahLst/>
                <a:cxnLst/>
                <a:rect l="l" t="t" r="r" b="b"/>
                <a:pathLst>
                  <a:path w="15434" h="13647">
                    <a:moveTo>
                      <a:pt x="15434" y="10275"/>
                    </a:moveTo>
                    <a:cubicBezTo>
                      <a:pt x="10793" y="13647"/>
                      <a:pt x="4467" y="13488"/>
                      <a:pt x="0" y="9889"/>
                    </a:cubicBezTo>
                    <a:lnTo>
                      <a:pt x="7969" y="0"/>
                    </a:lnTo>
                    <a:close/>
                  </a:path>
                </a:pathLst>
              </a:custGeom>
              <a:solidFill>
                <a:srgbClr val="50B68F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-13910" y="-4523"/>
                <a:ext cx="13910" cy="14798"/>
              </a:xfrm>
              <a:custGeom>
                <a:avLst/>
                <a:gdLst/>
                <a:ahLst/>
                <a:cxnLst/>
                <a:rect l="l" t="t" r="r" b="b"/>
                <a:pathLst>
                  <a:path w="13910" h="14798">
                    <a:moveTo>
                      <a:pt x="6445" y="14798"/>
                    </a:moveTo>
                    <a:cubicBezTo>
                      <a:pt x="1804" y="11425"/>
                      <a:pt x="0" y="5360"/>
                      <a:pt x="2043" y="0"/>
                    </a:cubicBezTo>
                    <a:lnTo>
                      <a:pt x="13910" y="4523"/>
                    </a:lnTo>
                    <a:close/>
                  </a:path>
                </a:pathLst>
              </a:custGeom>
              <a:solidFill>
                <a:srgbClr val="209E95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-12078" y="-12700"/>
                <a:ext cx="12078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2078" h="12700">
                    <a:moveTo>
                      <a:pt x="0" y="8775"/>
                    </a:moveTo>
                    <a:cubicBezTo>
                      <a:pt x="1700" y="3543"/>
                      <a:pt x="6575" y="1"/>
                      <a:pt x="12077" y="0"/>
                    </a:cubicBezTo>
                    <a:lnTo>
                      <a:pt x="12078" y="12700"/>
                    </a:lnTo>
                    <a:close/>
                  </a:path>
                </a:pathLst>
              </a:custGeom>
              <a:solidFill>
                <a:srgbClr val="008594"/>
              </a:solidFill>
            </p:spPr>
          </p:sp>
        </p:grp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2"/>
          <a:srcRect t="2003" b="2003"/>
          <a:stretch>
            <a:fillRect/>
          </a:stretch>
        </p:blipFill>
        <p:spPr>
          <a:xfrm>
            <a:off x="1028700" y="976332"/>
            <a:ext cx="6024570" cy="7710963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8578489" y="976332"/>
            <a:ext cx="8053036" cy="6420862"/>
            <a:chOff x="0" y="0"/>
            <a:chExt cx="10737382" cy="8561150"/>
          </a:xfrm>
        </p:grpSpPr>
        <p:sp>
          <p:nvSpPr>
            <p:cNvPr id="22" name="TextBox 22"/>
            <p:cNvSpPr txBox="1"/>
            <p:nvPr/>
          </p:nvSpPr>
          <p:spPr>
            <a:xfrm>
              <a:off x="0" y="2446735"/>
              <a:ext cx="10737382" cy="61144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90"/>
                </a:lnSpc>
              </a:pPr>
              <a:r>
                <a:rPr lang="en-US" sz="4200" spc="63">
                  <a:solidFill>
                    <a:srgbClr val="667538"/>
                  </a:solidFill>
                  <a:latin typeface="Abhaya Libre ExtraBold"/>
                </a:rPr>
                <a:t>- pomagam mamie podczas pieczenia świątecznych ciast: uczę się oddzielić żółtko od białka, ubijam mikserem lub trzepaczką pianę, wyrabiam ciasto na kruche ciasteczka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85725"/>
              <a:ext cx="10736185" cy="1052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</a:pPr>
              <a:endParaRPr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1250246"/>
              <a:ext cx="10736185" cy="649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9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454877" y="1775533"/>
            <a:ext cx="11378245" cy="6735934"/>
          </a:xfrm>
          <a:prstGeom prst="rect">
            <a:avLst/>
          </a:prstGeom>
          <a:solidFill>
            <a:srgbClr val="BFDC80"/>
          </a:solidFill>
        </p:spPr>
      </p:sp>
      <p:sp>
        <p:nvSpPr>
          <p:cNvPr id="3" name="AutoShape 3"/>
          <p:cNvSpPr/>
          <p:nvPr/>
        </p:nvSpPr>
        <p:spPr>
          <a:xfrm>
            <a:off x="990600" y="-389817"/>
            <a:ext cx="38100" cy="4330700"/>
          </a:xfrm>
          <a:prstGeom prst="rect">
            <a:avLst/>
          </a:prstGeom>
          <a:solidFill>
            <a:srgbClr val="BFDC80"/>
          </a:solidFill>
        </p:spPr>
      </p:sp>
      <p:sp>
        <p:nvSpPr>
          <p:cNvPr id="4" name="AutoShape 4"/>
          <p:cNvSpPr/>
          <p:nvPr/>
        </p:nvSpPr>
        <p:spPr>
          <a:xfrm rot="-5400000">
            <a:off x="16218114" y="7073900"/>
            <a:ext cx="38100" cy="4330700"/>
          </a:xfrm>
          <a:prstGeom prst="rect">
            <a:avLst/>
          </a:prstGeom>
          <a:solidFill>
            <a:srgbClr val="BFDC80"/>
          </a:solidFill>
        </p:spPr>
      </p:sp>
      <p:grpSp>
        <p:nvGrpSpPr>
          <p:cNvPr id="5" name="Group 5"/>
          <p:cNvGrpSpPr/>
          <p:nvPr/>
        </p:nvGrpSpPr>
        <p:grpSpPr>
          <a:xfrm>
            <a:off x="5213915" y="992224"/>
            <a:ext cx="8310086" cy="7386962"/>
            <a:chOff x="0" y="0"/>
            <a:chExt cx="11080115" cy="9849282"/>
          </a:xfrm>
        </p:grpSpPr>
        <p:sp>
          <p:nvSpPr>
            <p:cNvPr id="6" name="TextBox 6"/>
            <p:cNvSpPr txBox="1"/>
            <p:nvPr/>
          </p:nvSpPr>
          <p:spPr>
            <a:xfrm>
              <a:off x="0" y="9185962"/>
              <a:ext cx="11080115" cy="6633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89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4775"/>
              <a:ext cx="11078879" cy="76986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00"/>
                </a:lnSpc>
              </a:pPr>
              <a:endParaRPr/>
            </a:p>
            <a:p>
              <a:pPr algn="ctr">
                <a:lnSpc>
                  <a:spcPts val="6400"/>
                </a:lnSpc>
              </a:pPr>
              <a:endParaRPr/>
            </a:p>
            <a:p>
              <a:pPr algn="ctr">
                <a:lnSpc>
                  <a:spcPts val="6400"/>
                </a:lnSpc>
              </a:pPr>
              <a:endParaRPr/>
            </a:p>
            <a:p>
              <a:pPr algn="ctr">
                <a:lnSpc>
                  <a:spcPts val="6400"/>
                </a:lnSpc>
              </a:pPr>
              <a:r>
                <a:rPr lang="en-US" sz="6400" spc="320">
                  <a:solidFill>
                    <a:srgbClr val="667538"/>
                  </a:solidFill>
                  <a:latin typeface="Abhaya Libre ExtraBold Bold"/>
                </a:rPr>
                <a:t>ŚWIĄTECZNE PORZĄDKI –</a:t>
              </a:r>
            </a:p>
            <a:p>
              <a:pPr algn="ctr">
                <a:lnSpc>
                  <a:spcPts val="6400"/>
                </a:lnSpc>
              </a:pPr>
              <a:r>
                <a:rPr lang="en-US" sz="6400" spc="320">
                  <a:solidFill>
                    <a:srgbClr val="667538"/>
                  </a:solidFill>
                  <a:latin typeface="Abhaya Libre ExtraBold Bold"/>
                </a:rPr>
                <a:t>PRZYJEMNE Z POŻYTECZNYM: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7910141"/>
              <a:ext cx="11078879" cy="6795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339887" y="9587331"/>
            <a:ext cx="18986824" cy="1053767"/>
            <a:chOff x="0" y="0"/>
            <a:chExt cx="25315765" cy="1405023"/>
          </a:xfrm>
        </p:grpSpPr>
        <p:sp>
          <p:nvSpPr>
            <p:cNvPr id="10" name="AutoShape 10"/>
            <p:cNvSpPr/>
            <p:nvPr/>
          </p:nvSpPr>
          <p:spPr>
            <a:xfrm rot="5400000">
              <a:off x="11955371" y="-11955371"/>
              <a:ext cx="1405023" cy="25315765"/>
            </a:xfrm>
            <a:prstGeom prst="rect">
              <a:avLst/>
            </a:prstGeom>
            <a:solidFill>
              <a:srgbClr val="BFDC8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5907254" y="256638"/>
              <a:ext cx="8502182" cy="3704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20"/>
                </a:lnSpc>
              </a:pPr>
              <a:r>
                <a:rPr lang="en-US" sz="1600" spc="120">
                  <a:solidFill>
                    <a:srgbClr val="667538"/>
                  </a:solidFill>
                  <a:latin typeface="Roboto"/>
                </a:rPr>
                <a:t>BAKS CLOTHING COMPANY ADVERTISING STRATEGY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594640" y="667329"/>
            <a:ext cx="13098719" cy="8181417"/>
          </a:xfrm>
          <a:prstGeom prst="rect">
            <a:avLst/>
          </a:prstGeom>
          <a:solidFill>
            <a:srgbClr val="BFDC80"/>
          </a:solidFill>
        </p:spPr>
      </p:sp>
      <p:sp>
        <p:nvSpPr>
          <p:cNvPr id="3" name="TextBox 3"/>
          <p:cNvSpPr txBox="1"/>
          <p:nvPr/>
        </p:nvSpPr>
        <p:spPr>
          <a:xfrm>
            <a:off x="11552454" y="9780304"/>
            <a:ext cx="6414736" cy="29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1600" spc="120">
                <a:solidFill>
                  <a:srgbClr val="BFDC80"/>
                </a:solidFill>
                <a:latin typeface="Roboto"/>
              </a:rPr>
              <a:t>BAKS CLOTHING COMPANY ADVERTISING STRATEGY</a:t>
            </a:r>
          </a:p>
        </p:txBody>
      </p:sp>
      <p:sp>
        <p:nvSpPr>
          <p:cNvPr id="4" name="AutoShape 4"/>
          <p:cNvSpPr/>
          <p:nvPr/>
        </p:nvSpPr>
        <p:spPr>
          <a:xfrm>
            <a:off x="990600" y="-389817"/>
            <a:ext cx="38100" cy="4330700"/>
          </a:xfrm>
          <a:prstGeom prst="rect">
            <a:avLst/>
          </a:prstGeom>
          <a:solidFill>
            <a:srgbClr val="BFDC80"/>
          </a:solidFill>
        </p:spPr>
      </p:sp>
      <p:sp>
        <p:nvSpPr>
          <p:cNvPr id="5" name="AutoShape 5"/>
          <p:cNvSpPr/>
          <p:nvPr/>
        </p:nvSpPr>
        <p:spPr>
          <a:xfrm rot="-5400000">
            <a:off x="16218114" y="7073900"/>
            <a:ext cx="38100" cy="4330700"/>
          </a:xfrm>
          <a:prstGeom prst="rect">
            <a:avLst/>
          </a:prstGeom>
          <a:solidFill>
            <a:srgbClr val="BFDC80"/>
          </a:solidFill>
        </p:spPr>
      </p:sp>
      <p:grpSp>
        <p:nvGrpSpPr>
          <p:cNvPr id="6" name="Group 6"/>
          <p:cNvGrpSpPr/>
          <p:nvPr/>
        </p:nvGrpSpPr>
        <p:grpSpPr>
          <a:xfrm>
            <a:off x="9144000" y="-142001"/>
            <a:ext cx="6270274" cy="7970041"/>
            <a:chOff x="0" y="0"/>
            <a:chExt cx="8360365" cy="10626722"/>
          </a:xfrm>
        </p:grpSpPr>
        <p:sp>
          <p:nvSpPr>
            <p:cNvPr id="7" name="TextBox 7"/>
            <p:cNvSpPr txBox="1"/>
            <p:nvPr/>
          </p:nvSpPr>
          <p:spPr>
            <a:xfrm>
              <a:off x="0" y="619726"/>
              <a:ext cx="8360365" cy="654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60"/>
                </a:lnSpc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360365" cy="6165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547381"/>
              <a:ext cx="8360365" cy="61144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90"/>
                </a:lnSpc>
              </a:pPr>
              <a:r>
                <a:rPr lang="en-US" sz="4200" spc="63">
                  <a:solidFill>
                    <a:srgbClr val="667538"/>
                  </a:solidFill>
                  <a:latin typeface="Abhaya Libre ExtraBold"/>
                </a:rPr>
                <a:t>- polerujemy szyby – doskonałe ćwiczenie wzmacniające obręcz</a:t>
              </a:r>
            </a:p>
            <a:p>
              <a:pPr algn="ctr">
                <a:lnSpc>
                  <a:spcPts val="6090"/>
                </a:lnSpc>
              </a:pPr>
              <a:r>
                <a:rPr lang="en-US" sz="4200" spc="63">
                  <a:solidFill>
                    <a:srgbClr val="667538"/>
                  </a:solidFill>
                  <a:latin typeface="Abhaya Libre ExtraBold"/>
                </a:rPr>
                <a:t>barkową, </a:t>
              </a:r>
            </a:p>
            <a:p>
              <a:pPr algn="ctr">
                <a:lnSpc>
                  <a:spcPts val="6090"/>
                </a:lnSpc>
              </a:pPr>
              <a:r>
                <a:rPr lang="en-US" sz="4200" spc="63">
                  <a:solidFill>
                    <a:srgbClr val="667538"/>
                  </a:solidFill>
                  <a:latin typeface="Abhaya Libre ExtraBold"/>
                </a:rPr>
                <a:t>spróbuj najpierw jedną, potem drugą ręką ;-)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899080"/>
              <a:ext cx="8360365" cy="6165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endParaRPr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9972037"/>
              <a:ext cx="8360365" cy="654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60"/>
                </a:lnSpc>
              </a:pPr>
              <a:r>
                <a:rPr lang="en-US" sz="2800" spc="42">
                  <a:solidFill>
                    <a:srgbClr val="667538"/>
                  </a:solidFill>
                  <a:latin typeface="Roboto"/>
                </a:rPr>
                <a:t>.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9304686"/>
              <a:ext cx="8360365" cy="6165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endParaRPr/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 t="12613" b="12613"/>
          <a:stretch>
            <a:fillRect/>
          </a:stretch>
        </p:blipFill>
        <p:spPr>
          <a:xfrm>
            <a:off x="1897105" y="2460179"/>
            <a:ext cx="6407966" cy="638856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527</Words>
  <Application>Microsoft Office PowerPoint</Application>
  <PresentationFormat>Niestandardowy</PresentationFormat>
  <Paragraphs>129</Paragraphs>
  <Slides>26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3" baseType="lpstr">
      <vt:lpstr>Arial</vt:lpstr>
      <vt:lpstr>Calibri</vt:lpstr>
      <vt:lpstr>Arimo</vt:lpstr>
      <vt:lpstr>Roboto</vt:lpstr>
      <vt:lpstr>Abhaya Libre ExtraBold Bold</vt:lpstr>
      <vt:lpstr>Abhaya Libre ExtraBold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Wielkanocne zmagania z jajem</dc:title>
  <dc:creator>Nauczyciel</dc:creator>
  <cp:lastModifiedBy>komputer4</cp:lastModifiedBy>
  <cp:revision>3</cp:revision>
  <dcterms:created xsi:type="dcterms:W3CDTF">2006-08-16T00:00:00Z</dcterms:created>
  <dcterms:modified xsi:type="dcterms:W3CDTF">2020-04-07T13:13:53Z</dcterms:modified>
  <dc:identifier>DAD4qTl4dqE</dc:identifier>
</cp:coreProperties>
</file>