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01" autoAdjust="0"/>
  </p:normalViewPr>
  <p:slideViewPr>
    <p:cSldViewPr>
      <p:cViewPr varScale="1">
        <p:scale>
          <a:sx n="82" d="100"/>
          <a:sy n="82" d="100"/>
        </p:scale>
        <p:origin x="-11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2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1D6B92-8D4C-4534-8EB9-077DFF5EF890}" type="datetimeFigureOut">
              <a:rPr lang="sk-SK" smtClean="0"/>
              <a:t>8. 11. 2017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27671F-832F-4E46-BEFD-C41DA33879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D6B92-8D4C-4534-8EB9-077DFF5EF890}" type="datetimeFigureOut">
              <a:rPr lang="sk-SK" smtClean="0"/>
              <a:t>8. 11. 2017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7671F-832F-4E46-BEFD-C41DA33879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D6B92-8D4C-4534-8EB9-077DFF5EF890}" type="datetimeFigureOut">
              <a:rPr lang="sk-SK" smtClean="0"/>
              <a:t>8. 11. 2017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7671F-832F-4E46-BEFD-C41DA33879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D6B92-8D4C-4534-8EB9-077DFF5EF890}" type="datetimeFigureOut">
              <a:rPr lang="sk-SK" smtClean="0"/>
              <a:t>8. 11. 2017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7671F-832F-4E46-BEFD-C41DA3387956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D6B92-8D4C-4534-8EB9-077DFF5EF890}" type="datetimeFigureOut">
              <a:rPr lang="sk-SK" smtClean="0"/>
              <a:t>8. 11. 2017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7671F-832F-4E46-BEFD-C41DA3387956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D6B92-8D4C-4534-8EB9-077DFF5EF890}" type="datetimeFigureOut">
              <a:rPr lang="sk-SK" smtClean="0"/>
              <a:t>8. 11. 2017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7671F-832F-4E46-BEFD-C41DA3387956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D6B92-8D4C-4534-8EB9-077DFF5EF890}" type="datetimeFigureOut">
              <a:rPr lang="sk-SK" smtClean="0"/>
              <a:t>8. 11. 2017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7671F-832F-4E46-BEFD-C41DA3387956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D6B92-8D4C-4534-8EB9-077DFF5EF890}" type="datetimeFigureOut">
              <a:rPr lang="sk-SK" smtClean="0"/>
              <a:t>8. 11. 2017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7671F-832F-4E46-BEFD-C41DA3387956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D6B92-8D4C-4534-8EB9-077DFF5EF890}" type="datetimeFigureOut">
              <a:rPr lang="sk-SK" smtClean="0"/>
              <a:t>8. 11. 2017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7671F-832F-4E46-BEFD-C41DA33879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1D6B92-8D4C-4534-8EB9-077DFF5EF890}" type="datetimeFigureOut">
              <a:rPr lang="sk-SK" smtClean="0"/>
              <a:t>8. 11. 2017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27671F-832F-4E46-BEFD-C41DA3387956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1D6B92-8D4C-4534-8EB9-077DFF5EF890}" type="datetimeFigureOut">
              <a:rPr lang="sk-SK" smtClean="0"/>
              <a:t>8. 11. 2017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27671F-832F-4E46-BEFD-C41DA3387956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1D6B92-8D4C-4534-8EB9-077DFF5EF890}" type="datetimeFigureOut">
              <a:rPr lang="sk-SK" smtClean="0"/>
              <a:t>8. 11. 2017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27671F-832F-4E46-BEFD-C41DA3387956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rgbClr val="002060"/>
                </a:solidFill>
              </a:rPr>
              <a:t>Porovnanie vzdelávacích systémov  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985745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>
                <a:solidFill>
                  <a:srgbClr val="FF0000"/>
                </a:solidFill>
              </a:rPr>
              <a:t>Fínsko	 Estónsko	 Slovensko</a:t>
            </a:r>
          </a:p>
          <a:p>
            <a:pPr algn="ctr"/>
            <a:endParaRPr lang="sk-SK" sz="3600" dirty="0">
              <a:solidFill>
                <a:srgbClr val="FF0000"/>
              </a:solidFill>
            </a:endParaRPr>
          </a:p>
          <a:p>
            <a:pPr algn="ctr"/>
            <a:endParaRPr lang="sk-SK" sz="3600" dirty="0">
              <a:solidFill>
                <a:srgbClr val="FF0000"/>
              </a:solidFill>
            </a:endParaRPr>
          </a:p>
          <a:p>
            <a:pPr algn="ctr"/>
            <a:endParaRPr lang="sk-SK" sz="3600" dirty="0" smtClean="0">
              <a:solidFill>
                <a:srgbClr val="FF0000"/>
              </a:solidFill>
            </a:endParaRPr>
          </a:p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Ing. Miriam Klimová</a:t>
            </a:r>
          </a:p>
        </p:txBody>
      </p:sp>
    </p:spTree>
    <p:extLst>
      <p:ext uri="{BB962C8B-B14F-4D97-AF65-F5344CB8AC3E}">
        <p14:creationId xmlns:p14="http://schemas.microsoft.com/office/powerpoint/2010/main" val="1718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Reforma školstva za účasti </a:t>
            </a:r>
            <a:r>
              <a:rPr lang="sk-SK" dirty="0" smtClean="0"/>
              <a:t>učiteľov</a:t>
            </a:r>
          </a:p>
          <a:p>
            <a:r>
              <a:rPr lang="sk-SK" dirty="0" smtClean="0"/>
              <a:t>Lepšie financované školstvo</a:t>
            </a:r>
            <a:endParaRPr lang="sk-SK" dirty="0" smtClean="0"/>
          </a:p>
          <a:p>
            <a:r>
              <a:rPr lang="sk-SK" dirty="0" smtClean="0"/>
              <a:t>Skupinová </a:t>
            </a:r>
            <a:r>
              <a:rPr lang="sk-SK" dirty="0"/>
              <a:t>práca na projektoch</a:t>
            </a:r>
          </a:p>
          <a:p>
            <a:r>
              <a:rPr lang="sk-SK" dirty="0"/>
              <a:t>Zadanie úloh vyžaduje hľadanie odpovedí</a:t>
            </a:r>
          </a:p>
          <a:p>
            <a:r>
              <a:rPr lang="sk-SK" dirty="0"/>
              <a:t>Rodič aj žiak si je vedomý dôležitosti vzdelania</a:t>
            </a:r>
          </a:p>
          <a:p>
            <a:r>
              <a:rPr lang="sk-SK" dirty="0"/>
              <a:t>Vzdelanie je priorita vštepovaná v rodine</a:t>
            </a:r>
          </a:p>
          <a:p>
            <a:r>
              <a:rPr lang="sk-SK" dirty="0"/>
              <a:t>Učiteľ nie je </a:t>
            </a:r>
            <a:r>
              <a:rPr lang="sk-SK" dirty="0" smtClean="0"/>
              <a:t>spochybňovaný 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>
                <a:solidFill>
                  <a:srgbClr val="FF0000"/>
                </a:solidFill>
              </a:rPr>
              <a:t>Ako je možné, že majú také skvelé výsledky v PISA?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34950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Výchova k umeniu, športu</a:t>
            </a:r>
            <a:endParaRPr lang="sk-SK" dirty="0"/>
          </a:p>
          <a:p>
            <a:r>
              <a:rPr lang="sk-SK" dirty="0" smtClean="0"/>
              <a:t>Autonómia </a:t>
            </a:r>
            <a:r>
              <a:rPr lang="sk-SK" dirty="0"/>
              <a:t>školy </a:t>
            </a:r>
            <a:r>
              <a:rPr lang="sk-SK" dirty="0" smtClean="0"/>
              <a:t>aj učiteľa</a:t>
            </a:r>
          </a:p>
          <a:p>
            <a:r>
              <a:rPr lang="sk-SK" dirty="0"/>
              <a:t>Bezplatné kontinuálne vzdelávanie</a:t>
            </a:r>
          </a:p>
          <a:p>
            <a:r>
              <a:rPr lang="sk-SK" dirty="0"/>
              <a:t>Veľa domácich úloh, veľa </a:t>
            </a:r>
            <a:r>
              <a:rPr lang="sk-SK" dirty="0" smtClean="0"/>
              <a:t>testovania</a:t>
            </a:r>
          </a:p>
          <a:p>
            <a:r>
              <a:rPr lang="sk-SK" dirty="0" smtClean="0"/>
              <a:t>Spolupráca s univerzitami</a:t>
            </a:r>
          </a:p>
          <a:p>
            <a:r>
              <a:rPr lang="sk-SK" dirty="0" smtClean="0"/>
              <a:t>Spolupráca s MPC, vzorové laboratóriá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443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Nekvalitný manažment, nekompetentní ľudia </a:t>
            </a:r>
          </a:p>
          <a:p>
            <a:r>
              <a:rPr lang="sk-SK" dirty="0" smtClean="0"/>
              <a:t>Učitelia sa nepodieľajú na vzdelávacích systémoch a reformách</a:t>
            </a:r>
          </a:p>
          <a:p>
            <a:r>
              <a:rPr lang="sk-SK" dirty="0" smtClean="0"/>
              <a:t>Platy učiteľov, </a:t>
            </a:r>
            <a:r>
              <a:rPr lang="sk-SK" dirty="0" smtClean="0"/>
              <a:t>chýbajúca diferenciácia </a:t>
            </a:r>
            <a:r>
              <a:rPr lang="sk-SK" dirty="0" smtClean="0"/>
              <a:t>podľa kvality aj aprobácie</a:t>
            </a:r>
          </a:p>
          <a:p>
            <a:r>
              <a:rPr lang="sk-SK" dirty="0" smtClean="0"/>
              <a:t>Korupcia </a:t>
            </a:r>
          </a:p>
          <a:p>
            <a:r>
              <a:rPr lang="sk-SK" dirty="0" smtClean="0"/>
              <a:t>Zastarané budovy a priestory škôl</a:t>
            </a:r>
          </a:p>
          <a:p>
            <a:r>
              <a:rPr lang="sk-SK" dirty="0" smtClean="0"/>
              <a:t>Kvalita učiteľov, kvalita vysokých škôl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z="3600" dirty="0" smtClean="0">
                <a:solidFill>
                  <a:srgbClr val="FF0000"/>
                </a:solidFill>
              </a:rPr>
              <a:t>Slovenské školstvo</a:t>
            </a:r>
            <a:br>
              <a:rPr lang="sk-SK" sz="3600" dirty="0" smtClean="0">
                <a:solidFill>
                  <a:srgbClr val="FF0000"/>
                </a:solidFill>
              </a:rPr>
            </a:br>
            <a:r>
              <a:rPr lang="sk-SK" sz="3600" dirty="0" smtClean="0">
                <a:solidFill>
                  <a:srgbClr val="FF0000"/>
                </a:solidFill>
              </a:rPr>
              <a:t>a jeho nedostatky</a:t>
            </a:r>
            <a:endParaRPr lang="sk-SK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82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Dostať do škôl šikovných a motivovaných učiteľov</a:t>
            </a:r>
          </a:p>
          <a:p>
            <a:r>
              <a:rPr lang="sk-SK" dirty="0" smtClean="0"/>
              <a:t>Dostať do škôl šikovných, motivovaných a priebojných riaditeľov</a:t>
            </a:r>
          </a:p>
          <a:p>
            <a:r>
              <a:rPr lang="sk-SK" dirty="0" smtClean="0"/>
              <a:t>Zbaviť sa zbytočného učiva, predmetov</a:t>
            </a:r>
          </a:p>
          <a:p>
            <a:r>
              <a:rPr lang="sk-SK" dirty="0" smtClean="0"/>
              <a:t>Zlepšiť prípravu budúcich pedagógov</a:t>
            </a:r>
          </a:p>
          <a:p>
            <a:r>
              <a:rPr lang="sk-SK" dirty="0" smtClean="0"/>
              <a:t>Odpolitizovať školstvo</a:t>
            </a:r>
          </a:p>
          <a:p>
            <a:r>
              <a:rPr lang="sk-SK" dirty="0" smtClean="0"/>
              <a:t>Viac peňazí do škôl</a:t>
            </a:r>
          </a:p>
          <a:p>
            <a:r>
              <a:rPr lang="sk-SK" dirty="0" smtClean="0"/>
              <a:t>Autonómia škôl</a:t>
            </a:r>
          </a:p>
          <a:p>
            <a:r>
              <a:rPr lang="sk-SK" dirty="0" smtClean="0"/>
              <a:t>Zvýšiť záujem verejnosti a rodičov o školstvo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solidFill>
                  <a:srgbClr val="FF0000"/>
                </a:solidFill>
              </a:rPr>
              <a:t>Riešenie problému</a:t>
            </a:r>
            <a:endParaRPr lang="sk-SK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15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2160240"/>
          </a:xfrm>
        </p:spPr>
        <p:txBody>
          <a:bodyPr/>
          <a:lstStyle/>
          <a:p>
            <a:pPr algn="ctr"/>
            <a:r>
              <a:rPr lang="sk-SK" dirty="0">
                <a:solidFill>
                  <a:srgbClr val="FF0000"/>
                </a:solidFill>
              </a:rPr>
              <a:t>Ako </a:t>
            </a:r>
            <a:r>
              <a:rPr lang="sk-SK" dirty="0" smtClean="0">
                <a:solidFill>
                  <a:srgbClr val="FF0000"/>
                </a:solidFill>
              </a:rPr>
              <a:t>to dosiahnuť</a:t>
            </a:r>
            <a:r>
              <a:rPr lang="sk-SK" dirty="0">
                <a:solidFill>
                  <a:srgbClr val="FF0000"/>
                </a:solidFill>
              </a:rPr>
              <a:t>?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type="subTitle" idx="1"/>
          </p:nvPr>
        </p:nvSpPr>
        <p:spPr>
          <a:xfrm>
            <a:off x="755576" y="5301208"/>
            <a:ext cx="7772400" cy="1224136"/>
          </a:xfrm>
        </p:spPr>
        <p:txBody>
          <a:bodyPr>
            <a:normAutofit lnSpcReduction="10000"/>
          </a:bodyPr>
          <a:lstStyle/>
          <a:p>
            <a:pPr algn="l"/>
            <a:endParaRPr lang="sk-SK" dirty="0" smtClean="0">
              <a:solidFill>
                <a:srgbClr val="002060"/>
              </a:solidFill>
            </a:endParaRPr>
          </a:p>
          <a:p>
            <a:pPr algn="ctr"/>
            <a:r>
              <a:rPr lang="sk-SK" sz="4400" b="1" dirty="0" smtClean="0">
                <a:solidFill>
                  <a:srgbClr val="C00000"/>
                </a:solidFill>
              </a:rPr>
              <a:t>Začnime od seba   </a:t>
            </a:r>
            <a:endParaRPr lang="sk-SK" sz="4400" b="1" dirty="0">
              <a:solidFill>
                <a:srgbClr val="C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80928"/>
            <a:ext cx="20383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24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Priateľská atmosféra</a:t>
            </a:r>
          </a:p>
          <a:p>
            <a:r>
              <a:rPr lang="sk-SK" dirty="0" smtClean="0"/>
              <a:t>Čistota</a:t>
            </a:r>
          </a:p>
          <a:p>
            <a:r>
              <a:rPr lang="sk-SK" dirty="0" smtClean="0"/>
              <a:t>Výborná vybavenosť</a:t>
            </a:r>
          </a:p>
          <a:p>
            <a:r>
              <a:rPr lang="sk-SK" dirty="0" smtClean="0"/>
              <a:t>Logistické usporiadanie školy</a:t>
            </a:r>
          </a:p>
          <a:p>
            <a:r>
              <a:rPr lang="sk-SK" dirty="0" smtClean="0"/>
              <a:t>Žiaci sa sťahujú do </a:t>
            </a:r>
            <a:r>
              <a:rPr lang="sk-SK" dirty="0" smtClean="0"/>
              <a:t>tried</a:t>
            </a:r>
            <a:endParaRPr lang="sk-SK" dirty="0" smtClean="0"/>
          </a:p>
          <a:p>
            <a:r>
              <a:rPr lang="sk-SK" dirty="0" smtClean="0"/>
              <a:t>Nulová diskriminácia</a:t>
            </a:r>
          </a:p>
          <a:p>
            <a:r>
              <a:rPr lang="sk-SK" dirty="0" smtClean="0"/>
              <a:t>Bezbariérové školy</a:t>
            </a:r>
          </a:p>
          <a:p>
            <a:r>
              <a:rPr lang="sk-SK" dirty="0" smtClean="0"/>
              <a:t>Budovanie nových škôl, resp. inovácia starých</a:t>
            </a:r>
          </a:p>
          <a:p>
            <a:r>
              <a:rPr lang="sk-SK" dirty="0" smtClean="0"/>
              <a:t>V školách nemajú školskú inšpekciu</a:t>
            </a:r>
          </a:p>
          <a:p>
            <a:endParaRPr lang="sk-SK" dirty="0" smtClean="0"/>
          </a:p>
          <a:p>
            <a:pPr marL="109728" indent="0"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z="2400" dirty="0">
                <a:solidFill>
                  <a:srgbClr val="002060"/>
                </a:solidFill>
              </a:rPr>
              <a:t>Fínsko</a:t>
            </a:r>
            <a:br>
              <a:rPr lang="sk-SK" sz="2400" dirty="0">
                <a:solidFill>
                  <a:srgbClr val="002060"/>
                </a:solidFill>
              </a:rPr>
            </a:br>
            <a:r>
              <a:rPr lang="sk-SK" sz="2700" dirty="0" smtClean="0">
                <a:solidFill>
                  <a:srgbClr val="FF0000"/>
                </a:solidFill>
              </a:rPr>
              <a:t>Varia odborná škola+ </a:t>
            </a:r>
            <a:r>
              <a:rPr lang="sk-SK" sz="2700" dirty="0" err="1" smtClean="0">
                <a:solidFill>
                  <a:srgbClr val="FF0000"/>
                </a:solidFill>
              </a:rPr>
              <a:t>Tikkurila</a:t>
            </a:r>
            <a:r>
              <a:rPr lang="sk-SK" sz="2700" dirty="0" smtClean="0">
                <a:solidFill>
                  <a:srgbClr val="FF0000"/>
                </a:solidFill>
              </a:rPr>
              <a:t> gymnázium,    </a:t>
            </a:r>
            <a:r>
              <a:rPr lang="sk-SK" sz="2700" dirty="0" err="1" smtClean="0">
                <a:solidFill>
                  <a:srgbClr val="FF0000"/>
                </a:solidFill>
              </a:rPr>
              <a:t>Martinlaakso</a:t>
            </a:r>
            <a:r>
              <a:rPr lang="sk-SK" sz="2700" dirty="0" smtClean="0">
                <a:solidFill>
                  <a:srgbClr val="FF0000"/>
                </a:solidFill>
              </a:rPr>
              <a:t> gymnázium</a:t>
            </a:r>
            <a:endParaRPr lang="sk-SK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54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Stavia sa na zodpovednosti a samostatnosti pedagógov</a:t>
            </a:r>
          </a:p>
          <a:p>
            <a:r>
              <a:rPr lang="sk-SK" dirty="0" smtClean="0"/>
              <a:t>Prísny výber na VŠ pedagogické štúdium</a:t>
            </a:r>
          </a:p>
          <a:p>
            <a:r>
              <a:rPr lang="sk-SK" dirty="0" smtClean="0"/>
              <a:t>Žiaci sú vedení k zodpovednosti a samostatnosti</a:t>
            </a:r>
          </a:p>
          <a:p>
            <a:r>
              <a:rPr lang="sk-SK" dirty="0" smtClean="0"/>
              <a:t>Jedno teplé jedlo v škole zdarma</a:t>
            </a:r>
          </a:p>
          <a:p>
            <a:r>
              <a:rPr lang="sk-SK" dirty="0" smtClean="0"/>
              <a:t>Žiakom sa prepláca doprava do školy a školské predstavenia </a:t>
            </a:r>
          </a:p>
          <a:p>
            <a:endParaRPr lang="sk-SK" dirty="0" smtClean="0"/>
          </a:p>
          <a:p>
            <a:pPr marL="109728" indent="0"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sk-SK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9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 hodinách ANJ celá trieda</a:t>
            </a:r>
          </a:p>
          <a:p>
            <a:r>
              <a:rPr lang="sk-SK" dirty="0"/>
              <a:t>Benevolentná atmosféra</a:t>
            </a:r>
          </a:p>
          <a:p>
            <a:r>
              <a:rPr lang="sk-SK" dirty="0"/>
              <a:t>Žiaci sú vítaní pri organizácii výučby, výzdobe, aktivitách...</a:t>
            </a:r>
          </a:p>
          <a:p>
            <a:r>
              <a:rPr lang="sk-SK" dirty="0" smtClean="0"/>
              <a:t>Výborná úroveň </a:t>
            </a:r>
            <a:r>
              <a:rPr lang="sk-SK" dirty="0" smtClean="0"/>
              <a:t>angličtiny, </a:t>
            </a:r>
            <a:r>
              <a:rPr lang="sk-SK" dirty="0" smtClean="0"/>
              <a:t>výslovnosť(nedabované filmy, angličtina samozrejmosť)</a:t>
            </a:r>
            <a:endParaRPr lang="sk-SK" dirty="0"/>
          </a:p>
          <a:p>
            <a:r>
              <a:rPr lang="sk-SK" dirty="0" smtClean="0"/>
              <a:t>Projektové vyučovanie, skupinová práca</a:t>
            </a:r>
            <a:endParaRPr lang="sk-SK" dirty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rgbClr val="FF0000"/>
                </a:solidFill>
              </a:rPr>
              <a:t>Pozorovanie v triede</a:t>
            </a:r>
            <a:endParaRPr lang="sk-SK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2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Skupinová práca na projektoch</a:t>
            </a:r>
          </a:p>
          <a:p>
            <a:r>
              <a:rPr lang="sk-SK" dirty="0" smtClean="0"/>
              <a:t>Zadanie úloh vyžaduje hľadanie odpovedí</a:t>
            </a:r>
          </a:p>
          <a:p>
            <a:r>
              <a:rPr lang="sk-SK" dirty="0" smtClean="0"/>
              <a:t>Rodič aj žiak si je vedomý dôležitosti vzdelania</a:t>
            </a:r>
          </a:p>
          <a:p>
            <a:r>
              <a:rPr lang="sk-SK" dirty="0" smtClean="0"/>
              <a:t>Vzdelanie je priorita vštepovaná v rodine</a:t>
            </a:r>
          </a:p>
          <a:p>
            <a:r>
              <a:rPr lang="sk-SK" dirty="0" smtClean="0"/>
              <a:t>Učiteľ nie je spochybňovaný, „</a:t>
            </a:r>
            <a:r>
              <a:rPr lang="sk-SK" dirty="0" err="1" smtClean="0"/>
              <a:t>Power</a:t>
            </a:r>
            <a:r>
              <a:rPr lang="sk-SK" dirty="0" smtClean="0"/>
              <a:t> to </a:t>
            </a:r>
            <a:r>
              <a:rPr lang="sk-SK" dirty="0" err="1" smtClean="0"/>
              <a:t>make</a:t>
            </a:r>
            <a:r>
              <a:rPr lang="sk-SK" dirty="0" smtClean="0"/>
              <a:t> </a:t>
            </a:r>
            <a:r>
              <a:rPr lang="sk-SK" dirty="0" smtClean="0"/>
              <a:t>a </a:t>
            </a:r>
            <a:r>
              <a:rPr lang="sk-SK" dirty="0" err="1" smtClean="0"/>
              <a:t>decision</a:t>
            </a:r>
            <a:r>
              <a:rPr lang="sk-SK" dirty="0" smtClean="0"/>
              <a:t>“, „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right</a:t>
            </a:r>
            <a:r>
              <a:rPr lang="sk-SK" dirty="0" smtClean="0"/>
              <a:t> to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heard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Samostatnosť žiakov</a:t>
            </a:r>
          </a:p>
          <a:p>
            <a:r>
              <a:rPr lang="sk-SK" dirty="0" smtClean="0"/>
              <a:t>Škola je centrom kultúrneho, športového diania v oblasti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 smtClean="0">
                <a:solidFill>
                  <a:srgbClr val="FF0000"/>
                </a:solidFill>
              </a:rPr>
              <a:t>Ako je možné, že majú také skvelé výsledky v PISA?</a:t>
            </a:r>
            <a:endParaRPr lang="sk-SK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7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Málo domácich úloh, málo testovania</a:t>
            </a:r>
          </a:p>
          <a:p>
            <a:r>
              <a:rPr lang="sk-SK" dirty="0" smtClean="0"/>
              <a:t>1 hobby deň – šport, hudba, ručné práce, umenie </a:t>
            </a:r>
            <a:r>
              <a:rPr lang="sk-SK" dirty="0" err="1" smtClean="0"/>
              <a:t>workshop</a:t>
            </a:r>
            <a:endParaRPr lang="sk-SK" dirty="0" smtClean="0"/>
          </a:p>
          <a:p>
            <a:r>
              <a:rPr lang="sk-SK" dirty="0" smtClean="0"/>
              <a:t>1 hodina v rozvrhu na prerokovanie slabých žiakov, ich potreby, doučovací plán, aby neodchádzali zo škôl</a:t>
            </a:r>
          </a:p>
          <a:p>
            <a:r>
              <a:rPr lang="sk-SK" dirty="0" smtClean="0"/>
              <a:t>Náročné predmety na čas – menší počet hodín týždenne – čas na prípravu, opravu</a:t>
            </a:r>
          </a:p>
          <a:p>
            <a:r>
              <a:rPr lang="sk-SK" dirty="0" smtClean="0"/>
              <a:t>Školský psychológ, zdravotná sestra, asistenti</a:t>
            </a:r>
          </a:p>
          <a:p>
            <a:r>
              <a:rPr lang="sk-SK" dirty="0" smtClean="0"/>
              <a:t>Autonómia školy aj učiteľa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949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Reforma školstva podľa fínskeho modelu</a:t>
            </a:r>
          </a:p>
          <a:p>
            <a:r>
              <a:rPr lang="sk-SK" dirty="0" smtClean="0"/>
              <a:t>Prísun financií</a:t>
            </a:r>
            <a:endParaRPr lang="sk-SK" dirty="0"/>
          </a:p>
          <a:p>
            <a:r>
              <a:rPr lang="sk-SK" dirty="0"/>
              <a:t>Čistota</a:t>
            </a:r>
          </a:p>
          <a:p>
            <a:r>
              <a:rPr lang="sk-SK" dirty="0"/>
              <a:t>Výborná </a:t>
            </a:r>
            <a:r>
              <a:rPr lang="sk-SK" dirty="0" smtClean="0"/>
              <a:t>vybavenosť – digitalizované školy, „</a:t>
            </a:r>
            <a:r>
              <a:rPr lang="sk-SK" dirty="0" err="1" smtClean="0"/>
              <a:t>smart</a:t>
            </a:r>
            <a:r>
              <a:rPr lang="sk-SK" dirty="0" smtClean="0"/>
              <a:t>“ triedy, IKT</a:t>
            </a:r>
            <a:endParaRPr lang="sk-SK" dirty="0"/>
          </a:p>
          <a:p>
            <a:r>
              <a:rPr lang="sk-SK" dirty="0" smtClean="0"/>
              <a:t>Ihriská a športoviská</a:t>
            </a:r>
            <a:endParaRPr lang="sk-SK" dirty="0"/>
          </a:p>
          <a:p>
            <a:r>
              <a:rPr lang="sk-SK" dirty="0" smtClean="0"/>
              <a:t>Podpora projektovej a praktickej výučby</a:t>
            </a:r>
            <a:endParaRPr lang="sk-SK" dirty="0"/>
          </a:p>
          <a:p>
            <a:r>
              <a:rPr lang="sk-SK" dirty="0" smtClean="0"/>
              <a:t>Budovanie </a:t>
            </a:r>
            <a:r>
              <a:rPr lang="sk-SK" dirty="0"/>
              <a:t>nových škôl, resp. inovácia starých</a:t>
            </a:r>
          </a:p>
          <a:p>
            <a:r>
              <a:rPr lang="sk-SK" dirty="0" smtClean="0"/>
              <a:t>Učitelia majú veľkú dôveru ministerstva, čiže slobodu aj zodpovednosť</a:t>
            </a:r>
            <a:endParaRPr lang="sk-SK" dirty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z="2700" dirty="0" smtClean="0">
                <a:solidFill>
                  <a:srgbClr val="002060"/>
                </a:solidFill>
              </a:rPr>
              <a:t>Estónsko</a:t>
            </a:r>
            <a:r>
              <a:rPr lang="sk-SK" sz="4000" dirty="0">
                <a:solidFill>
                  <a:srgbClr val="002060"/>
                </a:solidFill>
              </a:rPr>
              <a:t/>
            </a:r>
            <a:br>
              <a:rPr lang="sk-SK" sz="4000" dirty="0">
                <a:solidFill>
                  <a:srgbClr val="002060"/>
                </a:solidFill>
              </a:rPr>
            </a:br>
            <a:r>
              <a:rPr lang="sk-SK" sz="2700" dirty="0" err="1" smtClean="0">
                <a:solidFill>
                  <a:srgbClr val="FF0000"/>
                </a:solidFill>
              </a:rPr>
              <a:t>Lillek</a:t>
            </a:r>
            <a:r>
              <a:rPr lang="en-US" sz="2700" dirty="0">
                <a:solidFill>
                  <a:srgbClr val="FF0000"/>
                </a:solidFill>
              </a:rPr>
              <a:t>ü</a:t>
            </a:r>
            <a:r>
              <a:rPr lang="sk-SK" sz="2700" dirty="0" smtClean="0">
                <a:solidFill>
                  <a:srgbClr val="FF0000"/>
                </a:solidFill>
              </a:rPr>
              <a:t>la gymnázium</a:t>
            </a:r>
            <a:r>
              <a:rPr lang="sk-SK" sz="2700" dirty="0">
                <a:solidFill>
                  <a:srgbClr val="FF0000"/>
                </a:solidFill>
              </a:rPr>
              <a:t>,  </a:t>
            </a:r>
            <a:r>
              <a:rPr lang="sk-SK" sz="2700" dirty="0" smtClean="0">
                <a:solidFill>
                  <a:srgbClr val="FF0000"/>
                </a:solidFill>
              </a:rPr>
              <a:t>21. škola,  Univerzita </a:t>
            </a:r>
            <a:r>
              <a:rPr lang="sk-SK" sz="2700" dirty="0" err="1" smtClean="0">
                <a:solidFill>
                  <a:srgbClr val="FF0000"/>
                </a:solidFill>
              </a:rPr>
              <a:t>Talin</a:t>
            </a:r>
            <a:r>
              <a:rPr lang="sk-SK" sz="2700" dirty="0" smtClean="0">
                <a:solidFill>
                  <a:srgbClr val="FF0000"/>
                </a:solidFill>
              </a:rPr>
              <a:t>, MPC</a:t>
            </a:r>
            <a:endParaRPr lang="sk-SK" sz="2700" dirty="0"/>
          </a:p>
        </p:txBody>
      </p:sp>
    </p:spTree>
    <p:extLst>
      <p:ext uri="{BB962C8B-B14F-4D97-AF65-F5344CB8AC3E}">
        <p14:creationId xmlns:p14="http://schemas.microsoft.com/office/powerpoint/2010/main" val="26817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Posledné </a:t>
            </a:r>
            <a:r>
              <a:rPr lang="sk-SK" dirty="0" err="1" smtClean="0"/>
              <a:t>kurikulum</a:t>
            </a:r>
            <a:r>
              <a:rPr lang="sk-SK" dirty="0" smtClean="0"/>
              <a:t> vzniklo za účasti 43% učiteľov</a:t>
            </a:r>
          </a:p>
          <a:p>
            <a:r>
              <a:rPr lang="sk-SK" dirty="0" smtClean="0"/>
              <a:t>Učitelia majú minimálny plat (1050Eur + 20% bonus)</a:t>
            </a:r>
          </a:p>
          <a:p>
            <a:r>
              <a:rPr lang="sk-SK" dirty="0" smtClean="0"/>
              <a:t>Nezáujem mladých o učiteľské miesta (48 priemerný vek)</a:t>
            </a:r>
          </a:p>
          <a:p>
            <a:r>
              <a:rPr lang="sk-SK" dirty="0" smtClean="0"/>
              <a:t>Mnoho testov (3. a 6. </a:t>
            </a:r>
            <a:r>
              <a:rPr lang="sk-SK" dirty="0" err="1" smtClean="0"/>
              <a:t>roč</a:t>
            </a:r>
            <a:r>
              <a:rPr lang="sk-SK" dirty="0" smtClean="0"/>
              <a:t>), avšak estónske školy ich vítajú, aby sa zlepšovali</a:t>
            </a:r>
          </a:p>
          <a:p>
            <a:r>
              <a:rPr lang="sk-SK" dirty="0" smtClean="0"/>
              <a:t>Spolupráca s univerzitami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120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Prísna atmosféra</a:t>
            </a:r>
          </a:p>
          <a:p>
            <a:r>
              <a:rPr lang="sk-SK" dirty="0" smtClean="0"/>
              <a:t>Domáce úlohy</a:t>
            </a:r>
          </a:p>
          <a:p>
            <a:r>
              <a:rPr lang="sk-SK" dirty="0" smtClean="0"/>
              <a:t>Projektové vyučovanie, rozvoj kritického a logického myslenia</a:t>
            </a:r>
          </a:p>
          <a:p>
            <a:r>
              <a:rPr lang="sk-SK" dirty="0" smtClean="0"/>
              <a:t>Rýchle tempo </a:t>
            </a:r>
          </a:p>
          <a:p>
            <a:r>
              <a:rPr lang="sk-SK" dirty="0" smtClean="0"/>
              <a:t>Pomoc slabším – rovnaké šance každému</a:t>
            </a:r>
          </a:p>
          <a:p>
            <a:r>
              <a:rPr lang="sk-SK" dirty="0" smtClean="0"/>
              <a:t>Ponuka mnohých krúžkov</a:t>
            </a:r>
          </a:p>
          <a:p>
            <a:r>
              <a:rPr lang="sk-SK" dirty="0" smtClean="0"/>
              <a:t>Robotika, podnikanie, ekonomika, hudba</a:t>
            </a:r>
          </a:p>
          <a:p>
            <a:r>
              <a:rPr lang="sk-SK" dirty="0" smtClean="0"/>
              <a:t>Vzdelanie má hodnotu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solidFill>
                  <a:srgbClr val="FF0000"/>
                </a:solidFill>
              </a:rPr>
              <a:t>Pozorovanie v triede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30118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218</TotalTime>
  <Words>529</Words>
  <Application>Microsoft Office PowerPoint</Application>
  <PresentationFormat>Prezentácia na obrazovke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Hala</vt:lpstr>
      <vt:lpstr>Porovnanie vzdelávacích systémov  </vt:lpstr>
      <vt:lpstr>Fínsko Varia odborná škola+ Tikkurila gymnázium,    Martinlaakso gymnázium</vt:lpstr>
      <vt:lpstr>Prezentácia programu PowerPoint</vt:lpstr>
      <vt:lpstr>Pozorovanie v triede</vt:lpstr>
      <vt:lpstr>Ako je možné, že majú také skvelé výsledky v PISA?</vt:lpstr>
      <vt:lpstr>Prezentácia programu PowerPoint</vt:lpstr>
      <vt:lpstr>Estónsko Lilleküla gymnázium,  21. škola,  Univerzita Talin, MPC</vt:lpstr>
      <vt:lpstr>Prezentácia programu PowerPoint</vt:lpstr>
      <vt:lpstr>Pozorovanie v triede</vt:lpstr>
      <vt:lpstr>Ako je možné, že majú také skvelé výsledky v PISA?</vt:lpstr>
      <vt:lpstr>Prezentácia programu PowerPoint</vt:lpstr>
      <vt:lpstr>Slovenské školstvo a jeho nedostatky</vt:lpstr>
      <vt:lpstr>Riešenie problému</vt:lpstr>
      <vt:lpstr>Ako to dosiahnuť?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Porovnanie vzdelávacích systémov</dc:title>
  <dc:creator>Windows User</dc:creator>
  <cp:lastModifiedBy>Windows User</cp:lastModifiedBy>
  <cp:revision>21</cp:revision>
  <dcterms:created xsi:type="dcterms:W3CDTF">2017-11-07T15:57:37Z</dcterms:created>
  <dcterms:modified xsi:type="dcterms:W3CDTF">2017-11-08T18:09:31Z</dcterms:modified>
</cp:coreProperties>
</file>