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Stredný štýl 3 - zvýrazneni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22" d="100"/>
          <a:sy n="122" d="100"/>
        </p:scale>
        <p:origin x="-150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94071" y="711557"/>
            <a:ext cx="8001000" cy="2971801"/>
          </a:xfrm>
        </p:spPr>
        <p:txBody>
          <a:bodyPr>
            <a:normAutofit/>
          </a:bodyPr>
          <a:lstStyle/>
          <a:p>
            <a:pPr algn="ctr"/>
            <a:r>
              <a:rPr lang="sk-SK" sz="3000" b="1" spc="-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SPOJENÁ ŠKOLA INTERNÁTNA </a:t>
            </a:r>
            <a:r>
              <a:rPr lang="sk-SK" sz="3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3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3000" b="1" spc="-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organizačná zložka</a:t>
            </a:r>
            <a:r>
              <a:rPr lang="sk-SK" sz="3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3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3000" b="1" spc="-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ŠPECIÁLNA MATERSKÁ ŠKOLA </a:t>
            </a:r>
            <a:r>
              <a:rPr lang="sk-SK" sz="3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3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3000" b="1" spc="-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sídlom </a:t>
            </a:r>
            <a:r>
              <a:rPr lang="sk-SK" sz="3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3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3000" b="1" spc="-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sk-SK" sz="3000" b="1" spc="-1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Gorkého</a:t>
            </a:r>
            <a:r>
              <a:rPr lang="sk-SK" sz="3000" b="1" spc="-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614/18, 075 01 Trebišov </a:t>
            </a:r>
            <a:r>
              <a:rPr lang="sk-SK" sz="3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3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3000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08471" y="3882504"/>
            <a:ext cx="6400800" cy="1947333"/>
          </a:xfrm>
        </p:spPr>
        <p:txBody>
          <a:bodyPr>
            <a:normAutofit/>
          </a:bodyPr>
          <a:lstStyle/>
          <a:p>
            <a:pPr algn="ctr"/>
            <a:r>
              <a:rPr lang="sk-SK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„HMYZ”</a:t>
            </a:r>
            <a:endParaRPr lang="sk-SK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051" b="65665"/>
          <a:stretch/>
        </p:blipFill>
        <p:spPr>
          <a:xfrm flipH="1">
            <a:off x="9428044" y="1284835"/>
            <a:ext cx="1552444" cy="1452094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68" t="-84" b="64150"/>
          <a:stretch/>
        </p:blipFill>
        <p:spPr>
          <a:xfrm>
            <a:off x="9748312" y="181688"/>
            <a:ext cx="2464353" cy="2160000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65" r="31507" b="63951"/>
          <a:stretch/>
        </p:blipFill>
        <p:spPr>
          <a:xfrm>
            <a:off x="-139318" y="360037"/>
            <a:ext cx="3102005" cy="2160000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94" t="70156"/>
          <a:stretch/>
        </p:blipFill>
        <p:spPr>
          <a:xfrm>
            <a:off x="8007157" y="4882760"/>
            <a:ext cx="2520726" cy="1262128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0" t="40807" r="69203" b="34659"/>
          <a:stretch/>
        </p:blipFill>
        <p:spPr>
          <a:xfrm>
            <a:off x="4127083" y="5172012"/>
            <a:ext cx="1587144" cy="1037555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100" t="37297" r="1" b="28340"/>
          <a:stretch/>
        </p:blipFill>
        <p:spPr>
          <a:xfrm flipH="1">
            <a:off x="1090651" y="4919730"/>
            <a:ext cx="1871490" cy="1453216"/>
          </a:xfrm>
          <a:prstGeom prst="rect">
            <a:avLst/>
          </a:prstGeom>
        </p:spPr>
      </p:pic>
      <p:pic>
        <p:nvPicPr>
          <p:cNvPr id="10" name="Obrázok 9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335" r="69226" b="-39284"/>
          <a:stretch/>
        </p:blipFill>
        <p:spPr>
          <a:xfrm flipH="1">
            <a:off x="6075699" y="4830411"/>
            <a:ext cx="1650259" cy="308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90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04" t="18685" r="3865" b="51268"/>
          <a:stretch/>
        </p:blipFill>
        <p:spPr>
          <a:xfrm>
            <a:off x="6769275" y="669397"/>
            <a:ext cx="3701249" cy="252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Obrázok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836" r="53443" b="13427"/>
          <a:stretch/>
        </p:blipFill>
        <p:spPr>
          <a:xfrm>
            <a:off x="7754156" y="3078051"/>
            <a:ext cx="4224848" cy="288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Obrázok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76" t="57652" r="3490" b="13427"/>
          <a:stretch/>
        </p:blipFill>
        <p:spPr>
          <a:xfrm>
            <a:off x="2060406" y="3369397"/>
            <a:ext cx="5112466" cy="324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Obrázok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9624" r="59162" b="51831"/>
          <a:stretch/>
        </p:blipFill>
        <p:spPr>
          <a:xfrm>
            <a:off x="496375" y="489397"/>
            <a:ext cx="4120264" cy="288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36039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2"/>
          <p:cNvSpPr/>
          <p:nvPr/>
        </p:nvSpPr>
        <p:spPr>
          <a:xfrm>
            <a:off x="3814778" y="673874"/>
            <a:ext cx="4098600" cy="91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sk-SK" sz="5400" b="1" strike="noStrike" spc="-1" dirty="0" smtClean="0">
                <a:solidFill>
                  <a:schemeClr val="accent2">
                    <a:lumMod val="50000"/>
                  </a:schemeClr>
                </a:solidFill>
                <a:latin typeface="Trebuchet MS"/>
                <a:ea typeface="DejaVu Sans"/>
              </a:rPr>
              <a:t>PIATOK</a:t>
            </a:r>
            <a:r>
              <a:rPr lang="sk-SK" sz="5400" b="1" strike="noStrike" spc="-1" dirty="0">
                <a:solidFill>
                  <a:schemeClr val="accent2">
                    <a:lumMod val="50000"/>
                  </a:schemeClr>
                </a:solidFill>
                <a:latin typeface="Trebuchet MS"/>
                <a:ea typeface="DejaVu Sans"/>
              </a:rPr>
              <a:t>: </a:t>
            </a:r>
            <a:endParaRPr lang="sk-SK" sz="5400" b="0" strike="noStrike" spc="-1" dirty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3" name="CustomShape 3"/>
          <p:cNvSpPr/>
          <p:nvPr/>
        </p:nvSpPr>
        <p:spPr>
          <a:xfrm>
            <a:off x="1478784" y="1631083"/>
            <a:ext cx="9015840" cy="1871971"/>
          </a:xfrm>
          <a:prstGeom prst="rect">
            <a:avLst/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sk-SK" sz="25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</a:t>
            </a:r>
            <a:r>
              <a:rPr lang="sk-SK" sz="2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/6</a:t>
            </a:r>
          </a:p>
          <a:p>
            <a:pPr algn="ctr"/>
            <a:r>
              <a:rPr lang="sk-SK" sz="2800" dirty="0" smtClean="0"/>
              <a:t>Pozorne počúvať príbeh a pohotovo nahradiť obrázok slovom.</a:t>
            </a:r>
            <a:endParaRPr lang="sk-SK" sz="2800" dirty="0"/>
          </a:p>
          <a:p>
            <a:pPr algn="ctr">
              <a:lnSpc>
                <a:spcPct val="100000"/>
              </a:lnSpc>
            </a:pPr>
            <a:r>
              <a:rPr lang="sk-SK" sz="2800" dirty="0" smtClean="0"/>
              <a:t>.</a:t>
            </a:r>
            <a:endParaRPr lang="sk-SK" sz="25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4" name="CustomShape 4"/>
          <p:cNvSpPr/>
          <p:nvPr/>
        </p:nvSpPr>
        <p:spPr>
          <a:xfrm>
            <a:off x="1505064" y="3739870"/>
            <a:ext cx="8963280" cy="2880000"/>
          </a:xfrm>
          <a:prstGeom prst="rect">
            <a:avLst/>
          </a:prstGeom>
          <a:ln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sk-SK" sz="1800" b="0" u="sng" strike="noStrike" spc="-1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INŠTRUKCIE PRE DETI A RODIČOV:</a:t>
            </a:r>
            <a:endParaRPr lang="sk-SK" sz="1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sk-SK" sz="1800" b="0" strike="noStrike" spc="-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sk-SK" sz="1800" b="0" strike="noStrike" spc="-1" dirty="0" smtClean="0">
                <a:solidFill>
                  <a:srgbClr val="333333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MILÉ DETI, </a:t>
            </a:r>
          </a:p>
          <a:p>
            <a:pPr algn="ctr">
              <a:lnSpc>
                <a:spcPct val="100000"/>
              </a:lnSpc>
            </a:pPr>
            <a:r>
              <a:rPr lang="sk-SK" sz="1800" b="0" strike="noStrike" spc="-1" dirty="0" smtClean="0">
                <a:solidFill>
                  <a:srgbClr val="333333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POZORNE SI VYPOČUJTE PRÍBEH </a:t>
            </a:r>
          </a:p>
          <a:p>
            <a:pPr algn="ctr">
              <a:lnSpc>
                <a:spcPct val="100000"/>
              </a:lnSpc>
            </a:pPr>
            <a:r>
              <a:rPr lang="sk-SK" sz="1800" b="0" strike="noStrike" spc="-1" dirty="0" smtClean="0">
                <a:solidFill>
                  <a:srgbClr val="333333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A NAHRAĎTE OBRÁZKY, KTORÉ SA V ŇOM NACHÁDZAJÚ </a:t>
            </a:r>
          </a:p>
          <a:p>
            <a:pPr algn="ctr">
              <a:lnSpc>
                <a:spcPct val="100000"/>
              </a:lnSpc>
            </a:pPr>
            <a:r>
              <a:rPr lang="sk-SK" sz="1800" b="0" strike="noStrike" spc="-1" dirty="0" smtClean="0">
                <a:solidFill>
                  <a:srgbClr val="333333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SLOVAMI. </a:t>
            </a:r>
            <a:endParaRPr lang="sk-SK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sk-SK" sz="1800" b="0" strike="noStrike" spc="-1" dirty="0">
              <a:latin typeface="Arial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68" t="-84" b="64150"/>
          <a:stretch/>
        </p:blipFill>
        <p:spPr>
          <a:xfrm>
            <a:off x="6580109" y="51074"/>
            <a:ext cx="2464353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091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014" y="0"/>
            <a:ext cx="72508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114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127596"/>
              </p:ext>
            </p:extLst>
          </p:nvPr>
        </p:nvGraphicFramePr>
        <p:xfrm>
          <a:off x="3026535" y="1275007"/>
          <a:ext cx="6151808" cy="428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1808"/>
              </a:tblGrid>
              <a:tr h="42051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sk-SK" sz="25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k-SK" sz="2500" b="1" strike="noStrike" spc="-1" dirty="0">
                          <a:solidFill>
                            <a:srgbClr val="333333"/>
                          </a:solidFill>
                          <a:latin typeface="Times New Roman"/>
                        </a:rPr>
                        <a:t>Milé deti a rodičia,</a:t>
                      </a:r>
                      <a:endParaRPr lang="sk-SK" sz="25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k-SK" sz="2500" b="1" strike="noStrike" spc="-1" dirty="0">
                          <a:solidFill>
                            <a:srgbClr val="333333"/>
                          </a:solidFill>
                          <a:latin typeface="Times New Roman"/>
                        </a:rPr>
                        <a:t>chceme vás za vašu usilovnú prácu pochváliť...</a:t>
                      </a:r>
                      <a:endParaRPr lang="sk-SK" sz="25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k-SK" sz="2500" b="0" strike="noStrike" spc="-1" dirty="0">
                          <a:solidFill>
                            <a:srgbClr val="333333"/>
                          </a:solidFill>
                          <a:latin typeface="Times New Roman"/>
                        </a:rPr>
                        <a:t>Budeme veľmi radi, </a:t>
                      </a:r>
                      <a:endParaRPr lang="sk-SK" sz="25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k-SK" sz="2500" b="0" strike="noStrike" spc="-1" dirty="0">
                          <a:solidFill>
                            <a:srgbClr val="333333"/>
                          </a:solidFill>
                          <a:latin typeface="Times New Roman"/>
                        </a:rPr>
                        <a:t>ak sa nám pochválite vašimi fotkami</a:t>
                      </a:r>
                      <a:endParaRPr lang="sk-SK" sz="25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k-SK" sz="2500" b="0" strike="noStrike" spc="-1" dirty="0">
                          <a:solidFill>
                            <a:srgbClr val="333333"/>
                          </a:solidFill>
                          <a:latin typeface="Times New Roman"/>
                        </a:rPr>
                        <a:t> pri spoločnej práci a fotografiami prác, ako sa Vám spolu darilo...</a:t>
                      </a:r>
                      <a:endParaRPr lang="sk-SK" sz="25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k-SK" sz="2500" b="0" strike="noStrike" spc="-1" dirty="0">
                          <a:solidFill>
                            <a:srgbClr val="333333"/>
                          </a:solidFill>
                          <a:latin typeface="Times New Roman"/>
                        </a:rPr>
                        <a:t>  </a:t>
                      </a:r>
                      <a:endParaRPr lang="sk-SK" sz="2500" b="0" strike="noStrike" spc="-1" dirty="0">
                        <a:latin typeface="Arial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sk-SK" sz="2500" b="0" strike="noStrike" spc="-1" dirty="0">
                          <a:solidFill>
                            <a:srgbClr val="333333"/>
                          </a:solidFill>
                          <a:latin typeface="Times New Roman"/>
                        </a:rPr>
                        <a:t>Vaše pani učiteľky</a:t>
                      </a:r>
                      <a:endParaRPr lang="sk-SK" sz="25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sk-SK" sz="2500" b="0" strike="noStrike" spc="-1" dirty="0">
                        <a:latin typeface="Arial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3" name="Obrázok 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68" t="-84" b="64150"/>
          <a:stretch/>
        </p:blipFill>
        <p:spPr>
          <a:xfrm>
            <a:off x="8447546" y="632449"/>
            <a:ext cx="2464353" cy="2160000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051" b="65665"/>
          <a:stretch/>
        </p:blipFill>
        <p:spPr>
          <a:xfrm flipH="1">
            <a:off x="1571931" y="4671978"/>
            <a:ext cx="1552444" cy="1452094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051" b="65665"/>
          <a:stretch/>
        </p:blipFill>
        <p:spPr>
          <a:xfrm flipH="1">
            <a:off x="3124375" y="524981"/>
            <a:ext cx="1552444" cy="1452094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051" b="65665"/>
          <a:stretch/>
        </p:blipFill>
        <p:spPr>
          <a:xfrm>
            <a:off x="5009738" y="5032586"/>
            <a:ext cx="1552444" cy="1452094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051" b="65665"/>
          <a:stretch/>
        </p:blipFill>
        <p:spPr>
          <a:xfrm>
            <a:off x="8447546" y="3744699"/>
            <a:ext cx="1552444" cy="145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442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852634"/>
              </p:ext>
            </p:extLst>
          </p:nvPr>
        </p:nvGraphicFramePr>
        <p:xfrm>
          <a:off x="1928969" y="1017429"/>
          <a:ext cx="8128000" cy="5692463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707425"/>
                <a:gridCol w="5420575"/>
              </a:tblGrid>
              <a:tr h="1296910">
                <a:tc>
                  <a:txBody>
                    <a:bodyPr/>
                    <a:lstStyle/>
                    <a:p>
                      <a:r>
                        <a:rPr lang="sk-SK" sz="2500" dirty="0" smtClean="0"/>
                        <a:t>PODTÉMA TÝŽDŇA:</a:t>
                      </a:r>
                      <a:endParaRPr lang="sk-SK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500" dirty="0" smtClean="0"/>
                        <a:t>MOJA RODINA</a:t>
                      </a:r>
                      <a:endParaRPr lang="sk-SK" sz="2500" dirty="0"/>
                    </a:p>
                  </a:txBody>
                  <a:tcPr/>
                </a:tc>
              </a:tr>
              <a:tr h="625056">
                <a:tc>
                  <a:txBody>
                    <a:bodyPr/>
                    <a:lstStyle/>
                    <a:p>
                      <a:r>
                        <a:rPr lang="sk-SK" sz="2500" dirty="0" smtClean="0"/>
                        <a:t>TÝŽDEŇ:</a:t>
                      </a:r>
                      <a:endParaRPr lang="sk-SK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500" dirty="0" smtClean="0"/>
                        <a:t>25.05.-29.05.2020</a:t>
                      </a:r>
                      <a:endParaRPr lang="sk-SK" sz="2500" dirty="0"/>
                    </a:p>
                  </a:txBody>
                  <a:tcPr/>
                </a:tc>
              </a:tr>
              <a:tr h="2137287">
                <a:tc>
                  <a:txBody>
                    <a:bodyPr/>
                    <a:lstStyle/>
                    <a:p>
                      <a:r>
                        <a:rPr lang="sk-SK" sz="2500" dirty="0" smtClean="0"/>
                        <a:t>ZDRAVOTNÉ CVIČENIE:</a:t>
                      </a:r>
                      <a:endParaRPr lang="sk-SK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500" strike="noStrike" spc="-1" dirty="0" smtClean="0"/>
                        <a:t>Vykonávať základný lokomočný pohyb podľa pokynov – chôdza, beh, skok.</a:t>
                      </a:r>
                    </a:p>
                  </a:txBody>
                  <a:tcPr/>
                </a:tc>
              </a:tr>
              <a:tr h="1633210">
                <a:tc>
                  <a:txBody>
                    <a:bodyPr/>
                    <a:lstStyle/>
                    <a:p>
                      <a:r>
                        <a:rPr lang="sk-SK" sz="2500" dirty="0" smtClean="0"/>
                        <a:t>POHYBOVÁ HRA:</a:t>
                      </a:r>
                      <a:endParaRPr lang="sk-SK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5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Obrázok 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65" r="31507" b="63951"/>
          <a:stretch/>
        </p:blipFill>
        <p:spPr>
          <a:xfrm>
            <a:off x="7974372" y="347158"/>
            <a:ext cx="3102005" cy="2160000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55" b="53803"/>
          <a:stretch/>
        </p:blipFill>
        <p:spPr>
          <a:xfrm>
            <a:off x="4390672" y="4829577"/>
            <a:ext cx="4853089" cy="1854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634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2"/>
          <p:cNvSpPr/>
          <p:nvPr/>
        </p:nvSpPr>
        <p:spPr>
          <a:xfrm>
            <a:off x="3814778" y="673874"/>
            <a:ext cx="4098600" cy="91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sk-SK" sz="5400" b="1" strike="noStrike" spc="-1" dirty="0">
                <a:solidFill>
                  <a:schemeClr val="accent2">
                    <a:lumMod val="50000"/>
                  </a:schemeClr>
                </a:solidFill>
                <a:latin typeface="Trebuchet MS"/>
                <a:ea typeface="DejaVu Sans"/>
              </a:rPr>
              <a:t>PONDELOK: </a:t>
            </a:r>
            <a:endParaRPr lang="sk-SK" sz="5400" b="0" strike="noStrike" spc="-1" dirty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3" name="CustomShape 3"/>
          <p:cNvSpPr/>
          <p:nvPr/>
        </p:nvSpPr>
        <p:spPr>
          <a:xfrm>
            <a:off x="1478784" y="1631083"/>
            <a:ext cx="9015840" cy="1871971"/>
          </a:xfrm>
          <a:prstGeom prst="rect">
            <a:avLst/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sk-SK" sz="25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ČaP</a:t>
            </a:r>
            <a:r>
              <a:rPr lang="sk-SK" sz="2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/66</a:t>
            </a:r>
          </a:p>
          <a:p>
            <a:pPr algn="ctr">
              <a:lnSpc>
                <a:spcPct val="100000"/>
              </a:lnSpc>
            </a:pPr>
            <a:r>
              <a:rPr lang="sk-SK" sz="2800" dirty="0" smtClean="0"/>
              <a:t>Na základe pozorovania obrázkov poznať voľne žijúci hmyz (lienka, včela, motýľ, húsenica).</a:t>
            </a:r>
            <a:endParaRPr lang="sk-SK" sz="25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4" name="CustomShape 4"/>
          <p:cNvSpPr/>
          <p:nvPr/>
        </p:nvSpPr>
        <p:spPr>
          <a:xfrm>
            <a:off x="1505064" y="3739870"/>
            <a:ext cx="8963280" cy="2880000"/>
          </a:xfrm>
          <a:prstGeom prst="rect">
            <a:avLst/>
          </a:prstGeom>
          <a:ln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sk-SK" sz="1800" b="0" u="sng" strike="noStrike" spc="-1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INŠTRUKCIE PRE DETI A RODIČOV:</a:t>
            </a:r>
            <a:endParaRPr lang="sk-SK" sz="1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sk-SK" sz="1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sk-SK" sz="1800" b="0" strike="noStrike" spc="-1" dirty="0">
                <a:solidFill>
                  <a:srgbClr val="333333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MILÉ DETI, </a:t>
            </a:r>
            <a:r>
              <a:rPr lang="sk-SK" spc="-1" dirty="0" smtClean="0">
                <a:solidFill>
                  <a:srgbClr val="333333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NA NAŠEJ ZEMI ŽIJE VEĽA ZVIERAT. </a:t>
            </a:r>
          </a:p>
          <a:p>
            <a:pPr algn="ctr">
              <a:lnSpc>
                <a:spcPct val="100000"/>
              </a:lnSpc>
            </a:pPr>
            <a:r>
              <a:rPr lang="sk-SK" spc="-1" dirty="0" smtClean="0">
                <a:solidFill>
                  <a:srgbClr val="333333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NIEKTORÉ SU VEĽKÉ A INÉ ZAS TAKÉ MALIČKÉ, ŽE ICH TAKMER V TRÁVE NEVIDIEŤ.</a:t>
            </a:r>
          </a:p>
          <a:p>
            <a:pPr algn="ctr">
              <a:lnSpc>
                <a:spcPct val="100000"/>
              </a:lnSpc>
            </a:pPr>
            <a:r>
              <a:rPr lang="sk-SK" sz="1800" b="0" strike="noStrike" spc="-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DNES SA S MAMIČKOU A OTECKOM POROZPRÁVATE O TÝCH NAJMENŠÍCH ZVIERATKÁCH, KTORÉ VOLÁME HMYZ.</a:t>
            </a:r>
          </a:p>
          <a:p>
            <a:pPr algn="ctr">
              <a:lnSpc>
                <a:spcPct val="100000"/>
              </a:lnSpc>
            </a:pPr>
            <a:r>
              <a:rPr lang="sk-SK" spc="-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POZORNE SI PREZRITE OBRÁZOK, POMENUJTE HMYZ, KTORÝ POZNÁTE </a:t>
            </a:r>
          </a:p>
          <a:p>
            <a:pPr algn="ctr">
              <a:lnSpc>
                <a:spcPct val="100000"/>
              </a:lnSpc>
            </a:pPr>
            <a:r>
              <a:rPr lang="sk-SK" spc="-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POPÍŠTE HO. </a:t>
            </a:r>
            <a:endParaRPr lang="sk-SK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sk-SK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sk-SK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4377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274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2"/>
          <p:cNvSpPr/>
          <p:nvPr/>
        </p:nvSpPr>
        <p:spPr>
          <a:xfrm>
            <a:off x="3814778" y="673874"/>
            <a:ext cx="4098600" cy="91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sk-SK" sz="5400" b="1" spc="-1" dirty="0" smtClean="0">
                <a:solidFill>
                  <a:schemeClr val="accent2">
                    <a:lumMod val="50000"/>
                  </a:schemeClr>
                </a:solidFill>
                <a:latin typeface="Trebuchet MS"/>
                <a:ea typeface="DejaVu Sans"/>
              </a:rPr>
              <a:t>UTOR</a:t>
            </a:r>
            <a:r>
              <a:rPr lang="sk-SK" sz="5400" b="1" strike="noStrike" spc="-1" dirty="0" smtClean="0">
                <a:solidFill>
                  <a:schemeClr val="accent2">
                    <a:lumMod val="50000"/>
                  </a:schemeClr>
                </a:solidFill>
                <a:latin typeface="Trebuchet MS"/>
                <a:ea typeface="DejaVu Sans"/>
              </a:rPr>
              <a:t>OK</a:t>
            </a:r>
            <a:r>
              <a:rPr lang="sk-SK" sz="5400" b="1" strike="noStrike" spc="-1" dirty="0">
                <a:solidFill>
                  <a:schemeClr val="accent2">
                    <a:lumMod val="50000"/>
                  </a:schemeClr>
                </a:solidFill>
                <a:latin typeface="Trebuchet MS"/>
                <a:ea typeface="DejaVu Sans"/>
              </a:rPr>
              <a:t>: </a:t>
            </a:r>
            <a:endParaRPr lang="sk-SK" sz="5400" b="0" strike="noStrike" spc="-1" dirty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3" name="CustomShape 3"/>
          <p:cNvSpPr/>
          <p:nvPr/>
        </p:nvSpPr>
        <p:spPr>
          <a:xfrm>
            <a:off x="1478784" y="1631083"/>
            <a:ext cx="9015840" cy="1871971"/>
          </a:xfrm>
          <a:prstGeom prst="rect">
            <a:avLst/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sk-SK" sz="25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UaK</a:t>
            </a:r>
            <a:r>
              <a:rPr lang="sk-SK" sz="2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/156</a:t>
            </a:r>
          </a:p>
          <a:p>
            <a:pPr algn="ctr"/>
            <a:r>
              <a:rPr lang="sk-SK" sz="2800" dirty="0" smtClean="0"/>
              <a:t> </a:t>
            </a:r>
            <a:r>
              <a:rPr lang="sk-SK" sz="2800" dirty="0"/>
              <a:t>Osvojovať </a:t>
            </a:r>
            <a:r>
              <a:rPr lang="sk-SK" sz="2800" dirty="0" smtClean="0"/>
              <a:t>si </a:t>
            </a:r>
            <a:r>
              <a:rPr lang="sk-SK" sz="2800" dirty="0" err="1" smtClean="0"/>
              <a:t>správnenávyky</a:t>
            </a:r>
            <a:r>
              <a:rPr lang="sk-SK" sz="2800" dirty="0" smtClean="0"/>
              <a:t> </a:t>
            </a:r>
            <a:r>
              <a:rPr lang="sk-SK" sz="2800" dirty="0"/>
              <a:t>držania maliarskeho </a:t>
            </a:r>
            <a:r>
              <a:rPr lang="sk-SK" sz="2800" dirty="0" smtClean="0"/>
              <a:t>nástroja- štetca pri maľovaní plastového pohárika.</a:t>
            </a:r>
            <a:endParaRPr lang="sk-SK" sz="2800" dirty="0"/>
          </a:p>
        </p:txBody>
      </p:sp>
      <p:sp>
        <p:nvSpPr>
          <p:cNvPr id="4" name="CustomShape 4"/>
          <p:cNvSpPr/>
          <p:nvPr/>
        </p:nvSpPr>
        <p:spPr>
          <a:xfrm>
            <a:off x="1505064" y="3739870"/>
            <a:ext cx="8963280" cy="2854113"/>
          </a:xfrm>
          <a:prstGeom prst="rect">
            <a:avLst/>
          </a:prstGeom>
          <a:ln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sk-SK" sz="1800" b="0" u="sng" strike="noStrike" spc="-1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INŠTRUKCIE PRE DETI A RODIČOV:</a:t>
            </a:r>
            <a:endParaRPr lang="sk-SK" sz="1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sk-SK" sz="15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sk-SK" sz="1500" b="0" strike="noStrike" spc="-1" dirty="0" smtClean="0">
                <a:solidFill>
                  <a:srgbClr val="333333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BŹŹŹŹŹ.... POČUJE TO?</a:t>
            </a:r>
          </a:p>
          <a:p>
            <a:pPr algn="ctr">
              <a:lnSpc>
                <a:spcPct val="100000"/>
              </a:lnSpc>
            </a:pPr>
            <a:r>
              <a:rPr lang="sk-SK" sz="1500" b="0" strike="noStrike" spc="-1" dirty="0" smtClean="0">
                <a:solidFill>
                  <a:srgbClr val="333333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VONKU TO HUČI AKO V ÚLI, V KTOROM DENNE  VČIELKY USILOVNE PRACUJÚ, VYRÁBAJÚ MED...</a:t>
            </a:r>
          </a:p>
          <a:p>
            <a:pPr algn="ctr">
              <a:lnSpc>
                <a:spcPct val="100000"/>
              </a:lnSpc>
            </a:pPr>
            <a:r>
              <a:rPr lang="sk-SK" sz="1500" spc="-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SI DNES TAKÝ ÚĽ VYROBÍME. </a:t>
            </a:r>
          </a:p>
          <a:p>
            <a:pPr algn="ctr">
              <a:lnSpc>
                <a:spcPct val="100000"/>
              </a:lnSpc>
            </a:pPr>
            <a:r>
              <a:rPr lang="sk-SK" sz="1500" u="sng" spc="-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BUDEME POTREBOVAŤ:</a:t>
            </a:r>
            <a:endParaRPr lang="sk-SK" sz="1500" b="0" u="sng" strike="noStrike" spc="-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lnSpc>
                <a:spcPct val="100000"/>
              </a:lnSpc>
              <a:buFontTx/>
              <a:buChar char="-"/>
            </a:pPr>
            <a:r>
              <a:rPr lang="sk-SK" sz="1500" spc="-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PLASOTVÝ ALEBO PAPIEROVÝ POHÁRIK,</a:t>
            </a:r>
          </a:p>
          <a:p>
            <a:pPr marL="285750" indent="-285750" algn="ctr">
              <a:lnSpc>
                <a:spcPct val="100000"/>
              </a:lnSpc>
              <a:buFontTx/>
              <a:buChar char="-"/>
            </a:pPr>
            <a:r>
              <a:rPr lang="sk-SK" sz="1500" b="0" strike="noStrike" spc="-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FARBY, </a:t>
            </a:r>
          </a:p>
          <a:p>
            <a:pPr marL="285750" indent="-285750" algn="ctr">
              <a:lnSpc>
                <a:spcPct val="100000"/>
              </a:lnSpc>
              <a:buFontTx/>
              <a:buChar char="-"/>
            </a:pPr>
            <a:r>
              <a:rPr lang="sk-SK" sz="1500" b="0" strike="noStrike" spc="-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ŠTETEC</a:t>
            </a:r>
          </a:p>
          <a:p>
            <a:pPr marL="285750" indent="-285750" algn="ctr">
              <a:lnSpc>
                <a:spcPct val="100000"/>
              </a:lnSpc>
              <a:buFontTx/>
              <a:buChar char="-"/>
            </a:pPr>
            <a:r>
              <a:rPr lang="sk-SK" sz="1500" spc="-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NÁDOBKU S VODOU.</a:t>
            </a:r>
          </a:p>
          <a:p>
            <a:pPr algn="ctr">
              <a:lnSpc>
                <a:spcPct val="100000"/>
              </a:lnSpc>
            </a:pPr>
            <a:r>
              <a:rPr lang="sk-SK" sz="1500" spc="-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NAMAĽOVANÍ ÚĽA SI MÔŽETE S RODIČMI NAKRESLIŤ VČIELKY A PRILEPIŤ ICH.</a:t>
            </a:r>
            <a:endParaRPr lang="sk-SK" sz="15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sk-SK" sz="1800" b="0" strike="noStrike" spc="-1" dirty="0">
              <a:latin typeface="Arial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68" t="-84" b="64150"/>
          <a:stretch/>
        </p:blipFill>
        <p:spPr>
          <a:xfrm>
            <a:off x="8962701" y="181688"/>
            <a:ext cx="2464353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538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806" y="768976"/>
            <a:ext cx="7200000" cy="54000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04335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2"/>
          <p:cNvSpPr/>
          <p:nvPr/>
        </p:nvSpPr>
        <p:spPr>
          <a:xfrm>
            <a:off x="3814778" y="673874"/>
            <a:ext cx="4098600" cy="91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sk-SK" sz="5400" b="1" spc="-1" dirty="0" smtClean="0">
                <a:solidFill>
                  <a:schemeClr val="accent2">
                    <a:lumMod val="50000"/>
                  </a:schemeClr>
                </a:solidFill>
                <a:latin typeface="Trebuchet MS"/>
                <a:ea typeface="DejaVu Sans"/>
              </a:rPr>
              <a:t>STREDA</a:t>
            </a:r>
            <a:r>
              <a:rPr lang="sk-SK" sz="5400" b="1" strike="noStrike" spc="-1" dirty="0" smtClean="0">
                <a:solidFill>
                  <a:schemeClr val="accent2">
                    <a:lumMod val="50000"/>
                  </a:schemeClr>
                </a:solidFill>
                <a:latin typeface="Trebuchet MS"/>
                <a:ea typeface="DejaVu Sans"/>
              </a:rPr>
              <a:t>: </a:t>
            </a:r>
            <a:endParaRPr lang="sk-SK" sz="5400" b="0" strike="noStrike" spc="-1" dirty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3" name="CustomShape 3"/>
          <p:cNvSpPr/>
          <p:nvPr/>
        </p:nvSpPr>
        <p:spPr>
          <a:xfrm>
            <a:off x="1478784" y="1631083"/>
            <a:ext cx="9015840" cy="1871971"/>
          </a:xfrm>
          <a:prstGeom prst="rect">
            <a:avLst/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sk-SK" sz="25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</a:t>
            </a:r>
            <a:r>
              <a:rPr lang="sk-SK" sz="2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/21</a:t>
            </a:r>
          </a:p>
          <a:p>
            <a:pPr algn="ctr">
              <a:lnSpc>
                <a:spcPct val="100000"/>
              </a:lnSpc>
            </a:pPr>
            <a:r>
              <a:rPr lang="sk-SK" sz="2800" dirty="0" smtClean="0"/>
              <a:t>Pri dokresľovaní motýlích krídel ceruzkou správne </a:t>
            </a:r>
            <a:r>
              <a:rPr lang="sk-SK" sz="2800" dirty="0"/>
              <a:t>sedieť</a:t>
            </a:r>
            <a:r>
              <a:rPr lang="sk-SK" sz="2800" dirty="0" smtClean="0"/>
              <a:t>.</a:t>
            </a:r>
            <a:endParaRPr lang="sk-SK" sz="25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4" name="CustomShape 4"/>
          <p:cNvSpPr/>
          <p:nvPr/>
        </p:nvSpPr>
        <p:spPr>
          <a:xfrm>
            <a:off x="1505064" y="3739870"/>
            <a:ext cx="8963280" cy="2880000"/>
          </a:xfrm>
          <a:prstGeom prst="rect">
            <a:avLst/>
          </a:prstGeom>
          <a:ln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sk-SK" sz="1800" b="0" u="sng" strike="noStrike" spc="-1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INŠTRUKCIE PRE DETI A RODIČOV:</a:t>
            </a:r>
            <a:endParaRPr lang="sk-SK" sz="1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sk-SK" sz="1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sk-SK" sz="1800" b="0" strike="noStrike" spc="-1" dirty="0">
                <a:solidFill>
                  <a:srgbClr val="333333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MILÉ DETI, </a:t>
            </a:r>
            <a:r>
              <a:rPr lang="sk-SK" spc="-1" dirty="0" smtClean="0">
                <a:solidFill>
                  <a:srgbClr val="333333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POZORNE SI PREZRITE PRILOŽENÝ OBRÁZOK.</a:t>
            </a:r>
          </a:p>
          <a:p>
            <a:pPr algn="ctr">
              <a:lnSpc>
                <a:spcPct val="100000"/>
              </a:lnSpc>
            </a:pPr>
            <a:r>
              <a:rPr lang="sk-SK" sz="1800" b="0" strike="noStrike" spc="-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ČO JE NA ŇOM NAKRESLENÉ? </a:t>
            </a:r>
          </a:p>
          <a:p>
            <a:pPr algn="ctr">
              <a:lnSpc>
                <a:spcPct val="100000"/>
              </a:lnSpc>
            </a:pPr>
            <a:r>
              <a:rPr lang="sk-SK" sz="1800" b="0" strike="noStrike" spc="-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ÁNO - MOTÝLE, KTORÉ SÚ ZNÁME SVOJIMI KRÁSNYMI KRÍDLAMI. </a:t>
            </a:r>
            <a:endParaRPr lang="sk-SK" spc="-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sk-SK" sz="1800" b="0" strike="noStrike" spc="-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 ČO JE TO? </a:t>
            </a:r>
            <a:r>
              <a:rPr lang="sk-SK" spc="-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MAJÚ</a:t>
            </a:r>
            <a:r>
              <a:rPr lang="sk-SK" sz="1800" b="0" strike="noStrike" spc="-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OBE KRÍDLA ROVNAKÉ?  NIE!</a:t>
            </a:r>
          </a:p>
          <a:p>
            <a:pPr algn="ctr">
              <a:lnSpc>
                <a:spcPct val="100000"/>
              </a:lnSpc>
            </a:pPr>
            <a:r>
              <a:rPr lang="sk-SK" spc="-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 KRÍDELKO NIE JE VYZDOBENÉ. </a:t>
            </a:r>
          </a:p>
          <a:p>
            <a:pPr algn="ctr">
              <a:lnSpc>
                <a:spcPct val="100000"/>
              </a:lnSpc>
            </a:pPr>
            <a:r>
              <a:rPr lang="sk-SK" sz="1800" b="0" strike="noStrike" spc="-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NAJSKÔR HO DOKRESLITE CERUZKOU TAK, ABY BOLO ÚPLNE ROVNAKÉ AKO TO PRVÉ. POTOM SI MOTÝĽOV MÔŽETE VYFARBIŤ.</a:t>
            </a:r>
            <a:endParaRPr lang="sk-SK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sk-SK" sz="1800" b="0" strike="noStrike" spc="-1" dirty="0">
              <a:latin typeface="Arial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68" t="-84" b="64150"/>
          <a:stretch/>
        </p:blipFill>
        <p:spPr>
          <a:xfrm flipH="1">
            <a:off x="246607" y="314267"/>
            <a:ext cx="2464353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41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8" t="16900" b="4601"/>
          <a:stretch/>
        </p:blipFill>
        <p:spPr>
          <a:xfrm>
            <a:off x="2987897" y="18000"/>
            <a:ext cx="6053372" cy="68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041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2"/>
          <p:cNvSpPr/>
          <p:nvPr/>
        </p:nvSpPr>
        <p:spPr>
          <a:xfrm>
            <a:off x="3814778" y="673874"/>
            <a:ext cx="4098600" cy="91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sk-SK" sz="5400" b="1" spc="-1" dirty="0" smtClean="0">
                <a:solidFill>
                  <a:schemeClr val="accent2">
                    <a:lumMod val="50000"/>
                  </a:schemeClr>
                </a:solidFill>
                <a:latin typeface="Trebuchet MS"/>
                <a:ea typeface="DejaVu Sans"/>
              </a:rPr>
              <a:t>ŠTVRT</a:t>
            </a:r>
            <a:r>
              <a:rPr lang="sk-SK" sz="5400" b="1" strike="noStrike" spc="-1" dirty="0" smtClean="0">
                <a:solidFill>
                  <a:schemeClr val="accent2">
                    <a:lumMod val="50000"/>
                  </a:schemeClr>
                </a:solidFill>
                <a:latin typeface="Trebuchet MS"/>
                <a:ea typeface="DejaVu Sans"/>
              </a:rPr>
              <a:t>OK</a:t>
            </a:r>
            <a:r>
              <a:rPr lang="sk-SK" sz="5400" b="1" strike="noStrike" spc="-1" dirty="0">
                <a:solidFill>
                  <a:schemeClr val="accent2">
                    <a:lumMod val="50000"/>
                  </a:schemeClr>
                </a:solidFill>
                <a:latin typeface="Trebuchet MS"/>
                <a:ea typeface="DejaVu Sans"/>
              </a:rPr>
              <a:t>: </a:t>
            </a:r>
            <a:endParaRPr lang="sk-SK" sz="5400" b="0" strike="noStrike" spc="-1" dirty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3" name="CustomShape 3"/>
          <p:cNvSpPr/>
          <p:nvPr/>
        </p:nvSpPr>
        <p:spPr>
          <a:xfrm>
            <a:off x="1478784" y="1631083"/>
            <a:ext cx="9015840" cy="1871971"/>
          </a:xfrm>
          <a:prstGeom prst="rect">
            <a:avLst/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sk-SK" sz="25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UaK</a:t>
            </a:r>
            <a:r>
              <a:rPr lang="sk-SK" sz="2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/158</a:t>
            </a:r>
          </a:p>
          <a:p>
            <a:pPr algn="ctr">
              <a:lnSpc>
                <a:spcPct val="100000"/>
              </a:lnSpc>
            </a:pPr>
            <a:r>
              <a:rPr lang="sk-SK" sz="2800" dirty="0" smtClean="0"/>
              <a:t>Natrieť si ruku prstovými farbami (podľa priloženého vzoru)a odtlačiť ju na výkres.</a:t>
            </a:r>
            <a:endParaRPr lang="sk-SK" sz="25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4" name="CustomShape 4"/>
          <p:cNvSpPr/>
          <p:nvPr/>
        </p:nvSpPr>
        <p:spPr>
          <a:xfrm>
            <a:off x="1505064" y="3739870"/>
            <a:ext cx="8963280" cy="2880000"/>
          </a:xfrm>
          <a:prstGeom prst="rect">
            <a:avLst/>
          </a:prstGeom>
          <a:ln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sk-SK" sz="1800" b="0" u="sng" strike="noStrike" spc="-1" dirty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INŠTRUKCIE PRE DETI A RODIČOV:</a:t>
            </a:r>
            <a:endParaRPr lang="sk-SK" sz="1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sk-SK" sz="1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sk-SK" sz="1500" spc="-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MILÉ DETI, DNES BUDEME ROBIŤ NIEČO, ČO SME EŠTE NEROBILI. VYTVORÍME SI VČIELKU, KTORÁ VYLETÚ Z NAŠEJ DLANE.</a:t>
            </a:r>
          </a:p>
          <a:p>
            <a:pPr algn="ctr">
              <a:lnSpc>
                <a:spcPct val="100000"/>
              </a:lnSpc>
            </a:pPr>
            <a:r>
              <a:rPr lang="sk-SK" sz="1500" spc="-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POPROSTE MAMAIČKU ALEBO OTECKA, ABY VÁM POMOHLI. </a:t>
            </a:r>
          </a:p>
          <a:p>
            <a:pPr algn="ctr">
              <a:lnSpc>
                <a:spcPct val="100000"/>
              </a:lnSpc>
            </a:pPr>
            <a:r>
              <a:rPr lang="sk-SK" sz="1500" spc="-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BUDEME POTREBOVAŤ:</a:t>
            </a:r>
          </a:p>
          <a:p>
            <a:pPr marL="285750" indent="-285750" algn="ctr">
              <a:lnSpc>
                <a:spcPct val="100000"/>
              </a:lnSpc>
              <a:buFontTx/>
              <a:buChar char="-"/>
            </a:pPr>
            <a:r>
              <a:rPr lang="sk-SK" sz="1500" b="0" strike="noStrike" spc="-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TEMPEROVÁ ALEBO PRSTOVÉ FARBY,</a:t>
            </a:r>
          </a:p>
          <a:p>
            <a:pPr marL="285750" indent="-285750" algn="ctr">
              <a:lnSpc>
                <a:spcPct val="100000"/>
              </a:lnSpc>
              <a:buFontTx/>
              <a:buChar char="-"/>
            </a:pPr>
            <a:r>
              <a:rPr lang="sk-SK" sz="1500" spc="-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ŠTETCE,</a:t>
            </a:r>
          </a:p>
          <a:p>
            <a:pPr marL="285750" indent="-285750" algn="ctr">
              <a:lnSpc>
                <a:spcPct val="100000"/>
              </a:lnSpc>
              <a:buFontTx/>
              <a:buChar char="-"/>
            </a:pPr>
            <a:r>
              <a:rPr lang="sk-SK" sz="1500" b="0" strike="noStrike" spc="-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NÁDOBKU S VODOU.</a:t>
            </a:r>
          </a:p>
          <a:p>
            <a:pPr marL="285750" indent="-285750" algn="ctr">
              <a:lnSpc>
                <a:spcPct val="100000"/>
              </a:lnSpc>
              <a:buFontTx/>
              <a:buChar char="-"/>
            </a:pPr>
            <a:r>
              <a:rPr lang="sk-SK" sz="1500" spc="-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NAJSKÔR SI NA RUKU NATRIEME PÁSIKY STRIEDAVO ŽLTOU A ČIERNOU FARBOU.´POTOM SI DLAŇ OPATRNE POLOŽÍME NA VÝKRES A PRITLAČIME. MÁME TELO VČIELKY. TERAZ JEJ DOMAĽUJEME HLAVU A DOKRESLÍME KRÍDELKÁ A TYKADLÁ. </a:t>
            </a:r>
            <a:endParaRPr lang="sk-SK" sz="1500" b="0" strike="noStrike" spc="-1" dirty="0" smtClean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sk-SK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sk-SK" sz="1800" b="0" strike="noStrike" spc="-1" dirty="0">
              <a:latin typeface="Arial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68" t="-84" b="64150"/>
          <a:stretch/>
        </p:blipFill>
        <p:spPr>
          <a:xfrm>
            <a:off x="9632402" y="1131074"/>
            <a:ext cx="2464353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191867"/>
      </p:ext>
    </p:extLst>
  </p:cSld>
  <p:clrMapOvr>
    <a:masterClrMapping/>
  </p:clrMapOvr>
</p:sld>
</file>

<file path=ppt/theme/theme1.xml><?xml version="1.0" encoding="utf-8"?>
<a:theme xmlns:a="http://schemas.openxmlformats.org/drawingml/2006/main" name="Výsek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51</TotalTime>
  <Words>463</Words>
  <Application>Microsoft Office PowerPoint</Application>
  <PresentationFormat>Vlastní</PresentationFormat>
  <Paragraphs>74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Výsek</vt:lpstr>
      <vt:lpstr>SPOJENÁ ŠKOLA INTERNÁTNA  organizačná zložka  ŠPECIÁLNA MATERSKÁ ŠKOLA  so sídlom  na Gorkého 614/18, 075 01 Trebišov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SPOJENÁ ŠKOLA INTERNÁTNA  organizačná zložka  ŠPECIÁLNA MATERSKÁ ŠKOLA  so sídlom  na Gorkého 614/18, 075 01 Trebišov</dc:title>
  <dc:creator>DAŠA</dc:creator>
  <cp:lastModifiedBy>Expert</cp:lastModifiedBy>
  <cp:revision>8</cp:revision>
  <dcterms:created xsi:type="dcterms:W3CDTF">2020-05-24T14:26:09Z</dcterms:created>
  <dcterms:modified xsi:type="dcterms:W3CDTF">2020-05-25T11:43:52Z</dcterms:modified>
</cp:coreProperties>
</file>