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75" r:id="rId5"/>
    <p:sldId id="276" r:id="rId6"/>
    <p:sldId id="282" r:id="rId7"/>
    <p:sldId id="266" r:id="rId8"/>
    <p:sldId id="267" r:id="rId9"/>
    <p:sldId id="268" r:id="rId10"/>
    <p:sldId id="274" r:id="rId11"/>
    <p:sldId id="271" r:id="rId12"/>
    <p:sldId id="272" r:id="rId13"/>
    <p:sldId id="273" r:id="rId14"/>
    <p:sldId id="269" r:id="rId15"/>
    <p:sldId id="270" r:id="rId16"/>
    <p:sldId id="264" r:id="rId17"/>
    <p:sldId id="265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95EF7FE-6E78-47FA-B865-4032DA505462}" type="datetimeFigureOut">
              <a:rPr lang="pl-PL" smtClean="0"/>
              <a:pPr/>
              <a:t>2020-02-27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AFFC029-673C-43CD-A66C-93C2FE7093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7FE-6E78-47FA-B865-4032DA505462}" type="datetimeFigureOut">
              <a:rPr lang="pl-PL" smtClean="0"/>
              <a:pPr/>
              <a:t>2020-02-27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C029-673C-43CD-A66C-93C2FE7093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7FE-6E78-47FA-B865-4032DA505462}" type="datetimeFigureOut">
              <a:rPr lang="pl-PL" smtClean="0"/>
              <a:pPr/>
              <a:t>2020-02-27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C029-673C-43CD-A66C-93C2FE7093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7FE-6E78-47FA-B865-4032DA505462}" type="datetimeFigureOut">
              <a:rPr lang="pl-PL" smtClean="0"/>
              <a:pPr/>
              <a:t>2020-02-27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C029-673C-43CD-A66C-93C2FE7093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7FE-6E78-47FA-B865-4032DA505462}" type="datetimeFigureOut">
              <a:rPr lang="pl-PL" smtClean="0"/>
              <a:pPr/>
              <a:t>2020-02-27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C029-673C-43CD-A66C-93C2FE7093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7FE-6E78-47FA-B865-4032DA505462}" type="datetimeFigureOut">
              <a:rPr lang="pl-PL" smtClean="0"/>
              <a:pPr/>
              <a:t>2020-02-27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C029-673C-43CD-A66C-93C2FE7093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5EF7FE-6E78-47FA-B865-4032DA505462}" type="datetimeFigureOut">
              <a:rPr lang="pl-PL" smtClean="0"/>
              <a:pPr/>
              <a:t>2020-02-27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FFC029-673C-43CD-A66C-93C2FE70932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95EF7FE-6E78-47FA-B865-4032DA505462}" type="datetimeFigureOut">
              <a:rPr lang="pl-PL" smtClean="0"/>
              <a:pPr/>
              <a:t>2020-02-27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AFFC029-673C-43CD-A66C-93C2FE7093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7FE-6E78-47FA-B865-4032DA505462}" type="datetimeFigureOut">
              <a:rPr lang="pl-PL" smtClean="0"/>
              <a:pPr/>
              <a:t>2020-02-27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C029-673C-43CD-A66C-93C2FE7093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7FE-6E78-47FA-B865-4032DA505462}" type="datetimeFigureOut">
              <a:rPr lang="pl-PL" smtClean="0"/>
              <a:pPr/>
              <a:t>2020-02-27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C029-673C-43CD-A66C-93C2FE7093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7FE-6E78-47FA-B865-4032DA505462}" type="datetimeFigureOut">
              <a:rPr lang="pl-PL" smtClean="0"/>
              <a:pPr/>
              <a:t>2020-02-27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C029-673C-43CD-A66C-93C2FE7093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95EF7FE-6E78-47FA-B865-4032DA505462}" type="datetimeFigureOut">
              <a:rPr lang="pl-PL" smtClean="0"/>
              <a:pPr/>
              <a:t>2020-02-27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AFFC029-673C-43CD-A66C-93C2FE70932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14496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Seksualność osób </a:t>
            </a:r>
            <a:br>
              <a:rPr lang="pl-PL" b="1" dirty="0" smtClean="0"/>
            </a:br>
            <a:r>
              <a:rPr lang="pl-PL" b="1" dirty="0" smtClean="0"/>
              <a:t>z niepełnosprawnością intelektualną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2000" b="1" i="1" dirty="0" smtClean="0"/>
          </a:p>
          <a:p>
            <a:pPr>
              <a:buNone/>
            </a:pPr>
            <a:endParaRPr lang="pl-PL" sz="2000" b="1" i="1" dirty="0" smtClean="0"/>
          </a:p>
          <a:p>
            <a:pPr>
              <a:buNone/>
            </a:pPr>
            <a:endParaRPr lang="pl-PL" sz="2000" b="1" i="1" dirty="0" smtClean="0"/>
          </a:p>
          <a:p>
            <a:pPr>
              <a:buNone/>
            </a:pPr>
            <a:endParaRPr lang="pl-PL" sz="2000" b="1" i="1" dirty="0" smtClean="0"/>
          </a:p>
          <a:p>
            <a:pPr>
              <a:buNone/>
            </a:pPr>
            <a:endParaRPr lang="pl-PL" sz="2000" b="1" i="1" dirty="0" smtClean="0"/>
          </a:p>
          <a:p>
            <a:pPr algn="r">
              <a:buNone/>
            </a:pPr>
            <a:r>
              <a:rPr lang="pl-PL" sz="2000" b="1" i="1" dirty="0" smtClean="0">
                <a:latin typeface="+mj-lt"/>
              </a:rPr>
              <a:t>Osoby niepełnosprawne intelektualnie</a:t>
            </a:r>
            <a:endParaRPr lang="pl-PL" sz="2000" dirty="0" smtClean="0">
              <a:latin typeface="+mj-lt"/>
            </a:endParaRPr>
          </a:p>
          <a:p>
            <a:pPr algn="r">
              <a:buNone/>
            </a:pPr>
            <a:r>
              <a:rPr lang="pl-PL" sz="2000" b="1" i="1" dirty="0" smtClean="0">
                <a:latin typeface="+mj-lt"/>
              </a:rPr>
              <a:t>znajdują sie w trojako trudnej sytuacji: są</a:t>
            </a:r>
            <a:endParaRPr lang="pl-PL" sz="2000" dirty="0" smtClean="0">
              <a:latin typeface="+mj-lt"/>
            </a:endParaRPr>
          </a:p>
          <a:p>
            <a:pPr algn="r">
              <a:buNone/>
            </a:pPr>
            <a:r>
              <a:rPr lang="pl-PL" sz="2000" b="1" i="1" dirty="0" smtClean="0">
                <a:latin typeface="+mj-lt"/>
              </a:rPr>
              <a:t>osobami, które potrzebują najwięcej planowej</a:t>
            </a:r>
            <a:endParaRPr lang="pl-PL" sz="2000" dirty="0" smtClean="0">
              <a:latin typeface="+mj-lt"/>
            </a:endParaRPr>
          </a:p>
          <a:p>
            <a:pPr algn="r">
              <a:buNone/>
            </a:pPr>
            <a:r>
              <a:rPr lang="pl-PL" sz="2000" b="1" i="1" dirty="0" smtClean="0">
                <a:latin typeface="+mj-lt"/>
              </a:rPr>
              <a:t>edukacji seksualnej, otrzymują jej</a:t>
            </a:r>
            <a:endParaRPr lang="pl-PL" sz="2000" dirty="0" smtClean="0">
              <a:latin typeface="+mj-lt"/>
            </a:endParaRPr>
          </a:p>
          <a:p>
            <a:pPr algn="r">
              <a:buNone/>
            </a:pPr>
            <a:r>
              <a:rPr lang="pl-PL" sz="2000" b="1" i="1" dirty="0" smtClean="0">
                <a:latin typeface="+mj-lt"/>
              </a:rPr>
              <a:t>najmniej oraz są przez społeczeństwo karani</a:t>
            </a:r>
            <a:endParaRPr lang="pl-PL" sz="2000" dirty="0" smtClean="0">
              <a:latin typeface="+mj-lt"/>
            </a:endParaRPr>
          </a:p>
          <a:p>
            <a:pPr algn="r">
              <a:buNone/>
            </a:pPr>
            <a:r>
              <a:rPr lang="pl-PL" sz="2000" b="1" i="1" dirty="0" smtClean="0">
                <a:latin typeface="+mj-lt"/>
              </a:rPr>
              <a:t>za to, że nie wiedza tego, co inni.</a:t>
            </a:r>
            <a:endParaRPr lang="pl-PL" sz="2000" dirty="0" smtClean="0">
              <a:latin typeface="+mj-lt"/>
            </a:endParaRPr>
          </a:p>
          <a:p>
            <a:pPr algn="r">
              <a:buNone/>
            </a:pPr>
            <a:r>
              <a:rPr lang="pl-PL" sz="2000" dirty="0" smtClean="0">
                <a:latin typeface="+mj-lt"/>
              </a:rPr>
              <a:t>(</a:t>
            </a:r>
            <a:r>
              <a:rPr lang="pl-PL" sz="2000" dirty="0" err="1" smtClean="0">
                <a:latin typeface="+mj-lt"/>
              </a:rPr>
              <a:t>Kempton</a:t>
            </a:r>
            <a:r>
              <a:rPr lang="pl-PL" sz="2000" dirty="0" smtClean="0">
                <a:latin typeface="+mj-lt"/>
              </a:rPr>
              <a:t>, </a:t>
            </a:r>
            <a:r>
              <a:rPr lang="pl-PL" sz="2000" dirty="0" err="1" smtClean="0">
                <a:latin typeface="+mj-lt"/>
              </a:rPr>
              <a:t>Gochros</a:t>
            </a:r>
            <a:r>
              <a:rPr lang="pl-PL" sz="2000" dirty="0" smtClean="0">
                <a:latin typeface="+mj-lt"/>
              </a:rPr>
              <a:t> 1986)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b="1" dirty="0" smtClean="0"/>
              <a:t>Masturbacja jako jedna z podstawowych form realizowania potrzeb seksualnych osób </a:t>
            </a:r>
            <a:br>
              <a:rPr lang="pl-PL" sz="2400" b="1" dirty="0" smtClean="0"/>
            </a:br>
            <a:r>
              <a:rPr lang="pl-PL" sz="2400" b="1" dirty="0" smtClean="0"/>
              <a:t>z niepełnosprawnością intelektualną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Niewątpliwie </a:t>
            </a:r>
            <a:r>
              <a:rPr lang="pl-PL" dirty="0" smtClean="0"/>
              <a:t>istnieje jednak związek pomiędzy stopniem intelektualnej niepełnosprawności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 smtClean="0"/>
              <a:t>formami realizacji potrzeby seksualnej: im jest on głębszy, tym rzadziej osoby dążą do realizacji potrzeby seksualnej w kontakcie z partnerem, zatrzymując się na etapie rozwoju psychoseksualnego określanym jako „skierowanie na własne ciało</a:t>
            </a:r>
            <a:r>
              <a:rPr lang="pl-PL" dirty="0" smtClean="0"/>
              <a:t>”.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b="1" dirty="0" smtClean="0"/>
              <a:t>Masturbacja jako jedna z podstawowych form realizowania potrzeb seksualnych osób </a:t>
            </a:r>
            <a:br>
              <a:rPr lang="pl-PL" sz="2400" b="1" dirty="0" smtClean="0"/>
            </a:br>
            <a:r>
              <a:rPr lang="pl-PL" sz="2400" b="1" dirty="0" smtClean="0"/>
              <a:t>z niepełnosprawnością intelektualną 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Wyróżnić można różne jej rodzaje:</a:t>
            </a:r>
          </a:p>
          <a:p>
            <a:pPr algn="just"/>
            <a:r>
              <a:rPr lang="pl-PL" b="1" dirty="0" smtClean="0"/>
              <a:t>masturbacja </a:t>
            </a:r>
            <a:r>
              <a:rPr lang="pl-PL" b="1" dirty="0" smtClean="0"/>
              <a:t>jako wyładowanie epileptyczne</a:t>
            </a:r>
            <a:r>
              <a:rPr lang="pl-PL" dirty="0" smtClean="0"/>
              <a:t> – występuje wyłącznie u </a:t>
            </a:r>
            <a:r>
              <a:rPr lang="pl-PL" dirty="0" smtClean="0"/>
              <a:t>osób z </a:t>
            </a:r>
            <a:r>
              <a:rPr lang="pl-PL" dirty="0" smtClean="0"/>
              <a:t>uszkodzonym układem nerwowym. Prawidłowa </a:t>
            </a:r>
            <a:r>
              <a:rPr lang="pl-PL" dirty="0" smtClean="0"/>
              <a:t>czynność </a:t>
            </a:r>
            <a:r>
              <a:rPr lang="pl-PL" dirty="0" smtClean="0"/>
              <a:t>mózgu </a:t>
            </a:r>
            <a:r>
              <a:rPr lang="pl-PL" dirty="0" smtClean="0"/>
              <a:t>zostaje wówczas </a:t>
            </a:r>
            <a:r>
              <a:rPr lang="pl-PL" dirty="0" smtClean="0"/>
              <a:t>zakłócona, a podwzgórze wywołuje wyładowania </a:t>
            </a:r>
            <a:r>
              <a:rPr lang="pl-PL" dirty="0" smtClean="0"/>
              <a:t>epileptyczne, podczas </a:t>
            </a:r>
            <a:r>
              <a:rPr lang="pl-PL" dirty="0" smtClean="0"/>
              <a:t>których można zaobserwować napad padaczkowy, a wraz z nim </a:t>
            </a:r>
            <a:r>
              <a:rPr lang="pl-PL" dirty="0" smtClean="0"/>
              <a:t>osoba z niepełnosprawnością </a:t>
            </a:r>
            <a:r>
              <a:rPr lang="pl-PL" dirty="0" smtClean="0"/>
              <a:t>wykonuje ruchy kopulacyjne. Warto jednak </a:t>
            </a:r>
            <a:r>
              <a:rPr lang="pl-PL" dirty="0" smtClean="0"/>
              <a:t>podkreślić, iż </a:t>
            </a:r>
            <a:r>
              <a:rPr lang="pl-PL" dirty="0" smtClean="0"/>
              <a:t>diagnozę masturbacji epileptycznej można potwierdzić </a:t>
            </a:r>
            <a:r>
              <a:rPr lang="pl-PL" dirty="0" smtClean="0"/>
              <a:t>wyłącznie podczas </a:t>
            </a:r>
            <a:r>
              <a:rPr lang="pl-PL" dirty="0" smtClean="0"/>
              <a:t>badania </a:t>
            </a:r>
            <a:r>
              <a:rPr lang="pl-PL" dirty="0" smtClean="0"/>
              <a:t>EEG,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500" b="1" dirty="0" smtClean="0"/>
              <a:t>Masturbacja jako jedna z podstawowych form realizowania potrzeb seksualnych osób </a:t>
            </a:r>
            <a:br>
              <a:rPr lang="pl-PL" sz="2500" b="1" dirty="0" smtClean="0"/>
            </a:br>
            <a:r>
              <a:rPr lang="pl-PL" sz="2500" b="1" dirty="0" smtClean="0"/>
              <a:t>z niepełnosprawnością intelektualną </a:t>
            </a:r>
            <a:endParaRPr lang="pl-PL" sz="2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b="1" dirty="0" smtClean="0"/>
              <a:t>masturbacja </a:t>
            </a:r>
            <a:r>
              <a:rPr lang="pl-PL" b="1" dirty="0" smtClean="0"/>
              <a:t>nerwicowa </a:t>
            </a:r>
            <a:r>
              <a:rPr lang="pl-PL" dirty="0" smtClean="0"/>
              <a:t>– ten rodzaj masturbacji zauważalny jest u osób z </a:t>
            </a:r>
            <a:r>
              <a:rPr lang="pl-PL" dirty="0" smtClean="0"/>
              <a:t>niepełnosprawnością </a:t>
            </a:r>
            <a:r>
              <a:rPr lang="pl-PL" dirty="0" smtClean="0"/>
              <a:t>intelektualną, które </a:t>
            </a:r>
            <a:r>
              <a:rPr lang="pl-PL" dirty="0" smtClean="0"/>
              <a:t>doświadczają </a:t>
            </a:r>
            <a:r>
              <a:rPr lang="pl-PL" dirty="0" smtClean="0"/>
              <a:t>silnego lęku. W </a:t>
            </a:r>
            <a:r>
              <a:rPr lang="pl-PL" dirty="0" smtClean="0"/>
              <a:t>tym przypadku </a:t>
            </a:r>
            <a:r>
              <a:rPr lang="pl-PL" dirty="0" smtClean="0"/>
              <a:t>masturbacja może służyć redukcji napięcia psychicznego </a:t>
            </a:r>
            <a:r>
              <a:rPr lang="pl-PL" dirty="0" smtClean="0"/>
              <a:t>oraz lęku</a:t>
            </a:r>
            <a:r>
              <a:rPr lang="pl-PL" dirty="0" smtClean="0"/>
              <a:t>. Taki rodzaj masturbacji jest szczególnie destrukcyjny dla zdrowia </a:t>
            </a:r>
            <a:r>
              <a:rPr lang="pl-PL" dirty="0" smtClean="0"/>
              <a:t>seksualnego danej osoby</a:t>
            </a:r>
            <a:r>
              <a:rPr lang="pl-PL" dirty="0" smtClean="0"/>
              <a:t>,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masturbacja </a:t>
            </a:r>
            <a:r>
              <a:rPr lang="pl-PL" b="1" dirty="0" smtClean="0"/>
              <a:t>jako instrument redukcji napięcia </a:t>
            </a:r>
            <a:r>
              <a:rPr lang="pl-PL" b="1" dirty="0" smtClean="0"/>
              <a:t>mięśniowego</a:t>
            </a:r>
            <a:r>
              <a:rPr lang="pl-PL" dirty="0" smtClean="0"/>
              <a:t> </a:t>
            </a:r>
            <a:r>
              <a:rPr lang="pl-PL" dirty="0" smtClean="0"/>
              <a:t>– </a:t>
            </a:r>
            <a:r>
              <a:rPr lang="pl-PL" dirty="0" smtClean="0"/>
              <a:t>szczególnie często </a:t>
            </a:r>
            <a:r>
              <a:rPr lang="pl-PL" dirty="0" smtClean="0"/>
              <a:t>występuje u osób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 smtClean="0"/>
              <a:t>autyzmem. Osoby te dysponują bardzo </a:t>
            </a:r>
            <a:r>
              <a:rPr lang="pl-PL" dirty="0" smtClean="0"/>
              <a:t>ograniczonym repertuarem </a:t>
            </a:r>
            <a:r>
              <a:rPr lang="pl-PL" dirty="0" smtClean="0"/>
              <a:t>wyrażania rozmaitych emocji, których nie mogą </a:t>
            </a:r>
            <a:r>
              <a:rPr lang="pl-PL" dirty="0" smtClean="0"/>
              <a:t>wyrazić poprzez </a:t>
            </a:r>
            <a:r>
              <a:rPr lang="pl-PL" dirty="0" smtClean="0"/>
              <a:t>płacz lub </a:t>
            </a:r>
            <a:r>
              <a:rPr lang="pl-PL" dirty="0" smtClean="0"/>
              <a:t>śmiech</a:t>
            </a:r>
            <a:r>
              <a:rPr lang="pl-PL" dirty="0" smtClean="0"/>
              <a:t>, zatem powstałe napięcie </a:t>
            </a:r>
            <a:r>
              <a:rPr lang="pl-PL" dirty="0" smtClean="0"/>
              <a:t>mięśniowe </a:t>
            </a:r>
            <a:r>
              <a:rPr lang="pl-PL" dirty="0" smtClean="0"/>
              <a:t>próbują </a:t>
            </a:r>
            <a:r>
              <a:rPr lang="pl-PL" dirty="0" smtClean="0"/>
              <a:t>redukować za </a:t>
            </a:r>
            <a:r>
              <a:rPr lang="pl-PL" dirty="0" smtClean="0"/>
              <a:t>pomocą poruszania rękoma, podskakiwania, masturbowania się </a:t>
            </a:r>
            <a:r>
              <a:rPr lang="pl-PL" dirty="0" smtClean="0"/>
              <a:t>lub wykonywania </a:t>
            </a:r>
            <a:r>
              <a:rPr lang="pl-PL" dirty="0" smtClean="0"/>
              <a:t>ruchów </a:t>
            </a:r>
            <a:r>
              <a:rPr lang="pl-PL" dirty="0" smtClean="0"/>
              <a:t>kopulacyjnych,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b="1" dirty="0" smtClean="0"/>
              <a:t>Masturbacja jako jedna z podstawowych form realizowania potrzeb seksualnych osób </a:t>
            </a:r>
            <a:br>
              <a:rPr lang="pl-PL" sz="2400" b="1" dirty="0" smtClean="0"/>
            </a:br>
            <a:r>
              <a:rPr lang="pl-PL" sz="2400" b="1" dirty="0" smtClean="0"/>
              <a:t>z niepełnosprawnością intelektualną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 smtClean="0"/>
              <a:t>masturbacja </a:t>
            </a:r>
            <a:r>
              <a:rPr lang="pl-PL" b="1" dirty="0" smtClean="0"/>
              <a:t>jako efekt monotonii </a:t>
            </a:r>
            <a:r>
              <a:rPr lang="pl-PL" dirty="0" smtClean="0"/>
              <a:t>– osoby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niepełnosprawnością intelektualną </a:t>
            </a:r>
            <a:r>
              <a:rPr lang="pl-PL" dirty="0" smtClean="0"/>
              <a:t>nierzadko mają </a:t>
            </a:r>
            <a:r>
              <a:rPr lang="pl-PL" dirty="0" smtClean="0"/>
              <a:t>ograniczoną możliwość </a:t>
            </a:r>
            <a:r>
              <a:rPr lang="pl-PL" dirty="0" smtClean="0"/>
              <a:t>spędzania wolnego </a:t>
            </a:r>
            <a:r>
              <a:rPr lang="pl-PL" dirty="0" smtClean="0"/>
              <a:t>czasu, </a:t>
            </a:r>
            <a:br>
              <a:rPr lang="pl-PL" dirty="0" smtClean="0"/>
            </a:br>
            <a:r>
              <a:rPr lang="pl-PL" dirty="0" smtClean="0"/>
              <a:t>a proponowane </a:t>
            </a:r>
            <a:r>
              <a:rPr lang="pl-PL" dirty="0" smtClean="0"/>
              <a:t>przez opiekunów zajęcia często nie są dla nich </a:t>
            </a:r>
            <a:r>
              <a:rPr lang="pl-PL" dirty="0" smtClean="0"/>
              <a:t>wystarczająco interesujące</a:t>
            </a:r>
            <a:r>
              <a:rPr lang="pl-PL" dirty="0" smtClean="0"/>
              <a:t>. Z tego powodu masturbacja może być metodą </a:t>
            </a:r>
            <a:r>
              <a:rPr lang="pl-PL" dirty="0" smtClean="0"/>
              <a:t>autostymulacji i sposobem spędzania </a:t>
            </a:r>
            <a:r>
              <a:rPr lang="pl-PL" dirty="0" smtClean="0"/>
              <a:t>wolnego </a:t>
            </a:r>
            <a:r>
              <a:rPr lang="pl-PL" dirty="0" smtClean="0"/>
              <a:t>czasu,</a:t>
            </a:r>
            <a:endParaRPr lang="pl-PL" dirty="0" smtClean="0"/>
          </a:p>
          <a:p>
            <a:pPr algn="just"/>
            <a:r>
              <a:rPr lang="pl-PL" b="1" dirty="0" smtClean="0"/>
              <a:t>masturbacja </a:t>
            </a:r>
            <a:r>
              <a:rPr lang="pl-PL" b="1" dirty="0" smtClean="0"/>
              <a:t>prowokacyjna </a:t>
            </a:r>
            <a:r>
              <a:rPr lang="pl-PL" dirty="0" smtClean="0"/>
              <a:t>– w tym </a:t>
            </a:r>
            <a:r>
              <a:rPr lang="pl-PL" dirty="0" smtClean="0"/>
              <a:t>przypadku zachowania masturbacyjne mają </a:t>
            </a:r>
            <a:r>
              <a:rPr lang="pl-PL" dirty="0" smtClean="0"/>
              <a:t>charakter publiczny, natomiast ich celem jest zdobycie uwagi </a:t>
            </a:r>
            <a:r>
              <a:rPr lang="pl-PL" dirty="0" smtClean="0"/>
              <a:t>innych osób, może </a:t>
            </a:r>
            <a:r>
              <a:rPr lang="pl-PL" dirty="0" smtClean="0"/>
              <a:t>być mylnie postrzegana jako ekshibicjonizm.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                                                                 (Kościelska 2004)               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Reagowanie na „trudne” </a:t>
            </a:r>
            <a:br>
              <a:rPr lang="pl-PL" b="1" dirty="0" smtClean="0"/>
            </a:br>
            <a:r>
              <a:rPr lang="pl-PL" b="1" dirty="0" smtClean="0"/>
              <a:t>zachowania seksualne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Należy zwrócić uwagę na kontekst, w którym problematyczna aktywność seksualna jest przejawiana. Jest to bardzo ważne, ponieważ aktywność ta może pełnić, na przykład, jedną </a:t>
            </a:r>
            <a:br>
              <a:rPr lang="pl-PL" dirty="0" smtClean="0"/>
            </a:br>
            <a:r>
              <a:rPr lang="pl-PL" dirty="0" smtClean="0"/>
              <a:t>z następujących </a:t>
            </a:r>
            <a:r>
              <a:rPr lang="pl-PL" b="1" dirty="0" smtClean="0"/>
              <a:t>funkcji komunikacyjnych</a:t>
            </a:r>
            <a:r>
              <a:rPr lang="pl-PL" dirty="0" smtClean="0"/>
              <a:t>: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Reagowanie na „trudne” </a:t>
            </a:r>
            <a:br>
              <a:rPr lang="pl-PL" b="1" dirty="0" smtClean="0"/>
            </a:br>
            <a:r>
              <a:rPr lang="pl-PL" b="1" dirty="0" smtClean="0"/>
              <a:t>zachowania seksualne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Możliwe funkcje komunikacyjne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zachowań </a:t>
            </a:r>
            <a:r>
              <a:rPr lang="pl-PL" b="1" dirty="0" smtClean="0"/>
              <a:t>trudnych</a:t>
            </a:r>
            <a:r>
              <a:rPr lang="pl-PL" dirty="0" smtClean="0"/>
              <a:t>: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uzyskanie uwagi innych osób;</a:t>
            </a:r>
          </a:p>
          <a:p>
            <a:pPr algn="just"/>
            <a:r>
              <a:rPr lang="pl-PL" dirty="0" smtClean="0"/>
              <a:t>unikanie trudnych zadań lub stawianych wymagań;</a:t>
            </a:r>
          </a:p>
          <a:p>
            <a:pPr algn="just"/>
            <a:r>
              <a:rPr lang="pl-PL" dirty="0" smtClean="0"/>
              <a:t>kontrola sytuacji lub innych osób;</a:t>
            </a:r>
          </a:p>
          <a:p>
            <a:pPr algn="just"/>
            <a:r>
              <a:rPr lang="pl-PL" dirty="0" smtClean="0"/>
              <a:t>dostarczanie sobie bodźców w sytuacjach ubogo stymulujących.</a:t>
            </a:r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                             (Brown, </a:t>
            </a:r>
            <a:r>
              <a:rPr lang="pl-PL" dirty="0" err="1" smtClean="0"/>
              <a:t>Barret</a:t>
            </a:r>
            <a:r>
              <a:rPr lang="pl-PL" dirty="0" smtClean="0"/>
              <a:t> 1994)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b="1" dirty="0" smtClean="0"/>
              <a:t>Praca w aspekcie seksualności osoby niepełnosprawnej intelektualnie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podejmowanie </a:t>
            </a:r>
            <a:r>
              <a:rPr lang="pl-PL" b="1" dirty="0" smtClean="0"/>
              <a:t>roli doradcy </a:t>
            </a:r>
            <a:r>
              <a:rPr lang="pl-PL" dirty="0" smtClean="0"/>
              <a:t>w indywidualnym kontakcie z jednostką lub parą;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podejmowanie </a:t>
            </a:r>
            <a:r>
              <a:rPr lang="pl-PL" b="1" dirty="0" smtClean="0"/>
              <a:t>roli osoby współpracującej </a:t>
            </a:r>
            <a:br>
              <a:rPr lang="pl-PL" b="1" dirty="0" smtClean="0"/>
            </a:br>
            <a:r>
              <a:rPr lang="pl-PL" dirty="0" smtClean="0"/>
              <a:t>z rodzicami i innymi profesjonalistami (np. psychologiem, pedagogiem specjalnym, logopedą, psychiatrą, ginekologiem, endokrynologiem itd.);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Praca w aspekcie seksualności osoby niepełnosprawnej intelektualnie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podejmowanie </a:t>
            </a:r>
            <a:r>
              <a:rPr lang="pl-PL" b="1" dirty="0" smtClean="0"/>
              <a:t>roli osoby ochraniającej </a:t>
            </a:r>
            <a:r>
              <a:rPr lang="pl-PL" dirty="0" smtClean="0"/>
              <a:t>przed doświadczeniem nadużycia seksualnego ze strony innych osób;</a:t>
            </a:r>
          </a:p>
          <a:p>
            <a:pPr algn="just"/>
            <a:r>
              <a:rPr lang="pl-PL" dirty="0" smtClean="0"/>
              <a:t>podejmowanie </a:t>
            </a:r>
            <a:r>
              <a:rPr lang="pl-PL" b="1" dirty="0" smtClean="0"/>
              <a:t>roli osoby interweniującej </a:t>
            </a:r>
            <a:r>
              <a:rPr lang="pl-PL" dirty="0" smtClean="0"/>
              <a:t>szczególnie w sytuacjach, w których zachowania seksualne osoby z niepełnosprawnością intelektualna lub zachowania seksualne innych</a:t>
            </a:r>
          </a:p>
          <a:p>
            <a:pPr algn="just">
              <a:buNone/>
            </a:pPr>
            <a:r>
              <a:rPr lang="pl-PL" dirty="0" smtClean="0"/>
              <a:t>   wobec tej osoby są sprzeczne z istniejącymi uregulowaniami społecznymi i prawnymi.</a:t>
            </a:r>
          </a:p>
          <a:p>
            <a:pPr algn="just">
              <a:buNone/>
            </a:pPr>
            <a:r>
              <a:rPr lang="pl-PL" dirty="0" smtClean="0"/>
              <a:t>                                                        (</a:t>
            </a:r>
            <a:r>
              <a:rPr lang="pl-PL" dirty="0" err="1" smtClean="0"/>
              <a:t>Craft</a:t>
            </a:r>
            <a:r>
              <a:rPr lang="pl-PL" dirty="0" smtClean="0"/>
              <a:t>, Brown 1994)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Edukacja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Każdemu dziecku, młodszemu czy starszemu,</a:t>
            </a:r>
          </a:p>
          <a:p>
            <a:pPr algn="ctr">
              <a:buNone/>
            </a:pPr>
            <a:r>
              <a:rPr lang="pl-PL" dirty="0" smtClean="0"/>
              <a:t>niepełnosprawnemu intelektualnie czy</a:t>
            </a:r>
          </a:p>
          <a:p>
            <a:pPr algn="ctr">
              <a:buNone/>
            </a:pPr>
            <a:r>
              <a:rPr lang="pl-PL" dirty="0" smtClean="0"/>
              <a:t>fizycznie, powinna być dostarczona adekwatna</a:t>
            </a:r>
          </a:p>
          <a:p>
            <a:pPr algn="ctr">
              <a:buNone/>
            </a:pPr>
            <a:r>
              <a:rPr lang="pl-PL" dirty="0" smtClean="0"/>
              <a:t>wiedza i porada z zakresu seksualności</a:t>
            </a:r>
          </a:p>
          <a:p>
            <a:pPr algn="ctr">
              <a:buNone/>
            </a:pPr>
            <a:r>
              <a:rPr lang="pl-PL" dirty="0" smtClean="0"/>
              <a:t>i przebiegu jej rozwoju w cyklu życia człowieka.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Edukacja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  Można </a:t>
            </a:r>
            <a:r>
              <a:rPr lang="pl-PL" dirty="0" smtClean="0"/>
              <a:t>wyróżnić następujące istotne zagadnienia edukacji seksualnej:</a:t>
            </a:r>
          </a:p>
          <a:p>
            <a:pPr algn="just"/>
            <a:r>
              <a:rPr lang="pl-PL" dirty="0" smtClean="0"/>
              <a:t> wiedza na temat ciała, na przykład informacje dotyczące różnic między kobietą i mężczyzną, dzieckiem i dorosłym, funkcji poszczególnych części ciała, ze szczególnym uwzględnieniem części intymnych, zmian fizjologicznych w okresie dojrzewania płciowego itp.;</a:t>
            </a:r>
          </a:p>
          <a:p>
            <a:pPr algn="just"/>
            <a:r>
              <a:rPr lang="pl-PL" dirty="0" smtClean="0"/>
              <a:t>wiedza na temat osiągania dojrzałości seksualnej przez człowieka w cyklu życia oraz ekspresji seksualnej dopasowanej do określonego kontekstu społecznego;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Prawa wynikające z Powszechnej Deklaracji Praw Seksualnych: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 smtClean="0"/>
              <a:t>Osoby niepełnosprawne intelektualnie, podobnie jak inni ludzie, mają prawo do:</a:t>
            </a:r>
          </a:p>
          <a:p>
            <a:pPr algn="just"/>
            <a:r>
              <a:rPr lang="pl-PL" dirty="0" smtClean="0"/>
              <a:t> bycia poinformowanym o seksualności i jej roli </a:t>
            </a:r>
            <a:br>
              <a:rPr lang="pl-PL" dirty="0" smtClean="0"/>
            </a:br>
            <a:r>
              <a:rPr lang="pl-PL" dirty="0" smtClean="0"/>
              <a:t>w życiu człowieka oraz o tym, że może być to źródło pozytywnych doznań i sfera umożliwiająca osiągnięcie osobistego szczęścia w życiu;</a:t>
            </a:r>
          </a:p>
          <a:p>
            <a:pPr algn="just"/>
            <a:r>
              <a:rPr lang="pl-PL" dirty="0" smtClean="0"/>
              <a:t>czerpania przyjemności z podejmowanej aktywności seksualnej – w związku z tym prawo do podejmowania decyzji o powstrzymywaniu sie od aktywności seksualnej lub pewnych jej form;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Edukacja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Można wyróżnić następujące istotne zagadnienia edukacji seksualnej:</a:t>
            </a:r>
          </a:p>
          <a:p>
            <a:pPr algn="just"/>
            <a:r>
              <a:rPr lang="pl-PL" dirty="0" smtClean="0"/>
              <a:t>informacje na temat płodności, wydawania potomstwa na świat oraz rodzicielstwa;</a:t>
            </a:r>
          </a:p>
          <a:p>
            <a:pPr algn="just"/>
            <a:r>
              <a:rPr lang="pl-PL" dirty="0" smtClean="0"/>
              <a:t>wiedza na temat metod antykoncepcyjnych stosowanych w celu zapobiegania nieplanowanej ciąży i ochrony przed chorobami przenoszonymi drogą płciową.  </a:t>
            </a:r>
          </a:p>
          <a:p>
            <a:pPr algn="just">
              <a:buNone/>
            </a:pPr>
            <a:r>
              <a:rPr lang="pl-PL" dirty="0" smtClean="0"/>
              <a:t>                                                                    (</a:t>
            </a:r>
            <a:r>
              <a:rPr lang="pl-PL" dirty="0" err="1" smtClean="0"/>
              <a:t>Craft</a:t>
            </a:r>
            <a:r>
              <a:rPr lang="pl-PL" dirty="0" smtClean="0"/>
              <a:t> 1994)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Edukacja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W przypadku dzieci niepełnosprawnych</a:t>
            </a:r>
          </a:p>
          <a:p>
            <a:pPr algn="ctr">
              <a:buNone/>
            </a:pPr>
            <a:r>
              <a:rPr lang="pl-PL" dirty="0" smtClean="0"/>
              <a:t>kluczowa wydaje się odpowiednia ocena</a:t>
            </a:r>
          </a:p>
          <a:p>
            <a:pPr algn="ctr">
              <a:buNone/>
            </a:pPr>
            <a:r>
              <a:rPr lang="pl-PL" dirty="0" smtClean="0"/>
              <a:t>ich potencjału w tym zakresie i dopasowanie</a:t>
            </a:r>
          </a:p>
          <a:p>
            <a:pPr algn="ctr">
              <a:buNone/>
            </a:pPr>
            <a:r>
              <a:rPr lang="pl-PL" dirty="0" smtClean="0"/>
              <a:t>do niego oddziaływań edukacyjnych.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Prawa wynikające z Powszechnej Deklaracji Praw Seksualnych: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Osoby niepełnosprawne intelektualnie, podobnie jak inni ludzie, mają prawo do: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poradnictwa z zakresu metod antykoncepcji, aby możliwe było unikanie nieplanowanej ciąży </a:t>
            </a:r>
            <a:br>
              <a:rPr lang="pl-PL" dirty="0" smtClean="0"/>
            </a:br>
            <a:r>
              <a:rPr lang="pl-PL" dirty="0" smtClean="0"/>
              <a:t>i ochrona przed chorobami przenoszonymi drogą płciową;</a:t>
            </a:r>
          </a:p>
          <a:p>
            <a:pPr algn="just"/>
            <a:r>
              <a:rPr lang="pl-PL" dirty="0" smtClean="0"/>
              <a:t>bycia rodzicem;</a:t>
            </a:r>
          </a:p>
          <a:p>
            <a:pPr algn="just"/>
            <a:r>
              <a:rPr lang="pl-PL" dirty="0" smtClean="0"/>
              <a:t>ochrony przed różnymi formami nadużyć seksualnych. </a:t>
            </a:r>
          </a:p>
          <a:p>
            <a:endParaRPr lang="pl-PL" dirty="0" smtClean="0"/>
          </a:p>
          <a:p>
            <a:pPr algn="r">
              <a:buNone/>
            </a:pPr>
            <a:r>
              <a:rPr lang="pl-PL" dirty="0" smtClean="0"/>
              <a:t>(</a:t>
            </a:r>
            <a:r>
              <a:rPr lang="pl-PL" dirty="0" err="1" smtClean="0"/>
              <a:t>Fairbain</a:t>
            </a:r>
            <a:r>
              <a:rPr lang="pl-PL" dirty="0" smtClean="0"/>
              <a:t> i in. 1995)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/>
              <a:t>Dojrzewanie osób </a:t>
            </a:r>
            <a:br>
              <a:rPr lang="pl-PL" sz="3200" b="1" dirty="0" smtClean="0"/>
            </a:br>
            <a:r>
              <a:rPr lang="pl-PL" sz="3200" b="1" dirty="0" smtClean="0"/>
              <a:t>z niepełnosprawnością intelektualną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cechą </a:t>
            </a:r>
            <a:r>
              <a:rPr lang="pl-PL" dirty="0" smtClean="0"/>
              <a:t>charakterystyczną w rozwoju seksualności osób niepełnosprawnych jest brak harmonii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smtClean="0"/>
              <a:t>procesie rozwojowym. Występuje brak zbieżności pomiędzy rozwojem intelektualnym, psychicznym, seksualnym oraz </a:t>
            </a:r>
            <a:r>
              <a:rPr lang="pl-PL" dirty="0" smtClean="0"/>
              <a:t>somatycznym,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nieumiejętność </a:t>
            </a:r>
            <a:r>
              <a:rPr lang="pl-PL" dirty="0" smtClean="0"/>
              <a:t>zwerbalizowania swoich potrzeb nie powinna być </a:t>
            </a:r>
            <a:r>
              <a:rPr lang="pl-PL" dirty="0" smtClean="0"/>
              <a:t>utożsamiana </a:t>
            </a:r>
            <a:r>
              <a:rPr lang="pl-PL" dirty="0" smtClean="0"/>
              <a:t>z ich nieposiadaniem czy nieświadomością swojego seksualizmu. Dorastające osoby niepełnosprawne intelektualnie mają takie same potrzeby i problemy jak inne nastolatki, </a:t>
            </a:r>
            <a:r>
              <a:rPr lang="pl-PL" dirty="0" smtClean="0"/>
              <a:t>lecz </a:t>
            </a:r>
            <a:r>
              <a:rPr lang="pl-PL" dirty="0" smtClean="0"/>
              <a:t>mają problem z ich </a:t>
            </a:r>
            <a:r>
              <a:rPr lang="pl-PL" dirty="0" smtClean="0"/>
              <a:t>realizacją,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/>
              <a:t>Dojrzewanie osób </a:t>
            </a:r>
            <a:br>
              <a:rPr lang="pl-PL" sz="3200" b="1" dirty="0" smtClean="0"/>
            </a:br>
            <a:r>
              <a:rPr lang="pl-PL" sz="3200" b="1" dirty="0" smtClean="0"/>
              <a:t>z niepełnosprawnością intelektualną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wiele dziewcząt i chłopców z głębszą niepełnosprawnością intelektualną ujawnia reakcje negatywne obserwując dojrzewające ciało. Główną przyczyną negatywnego postrzegania zmian, zachodzących we własnym ciele, jest brak ich zrozumienia.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„Trudne” zachowanie seksualne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/>
              <a:t>   Szczególnie </a:t>
            </a:r>
            <a:r>
              <a:rPr lang="pl-PL" dirty="0" smtClean="0"/>
              <a:t>w przypadku osób z głębszym stopniem niepełnosprawności intelektualnej przejawiane zachowania seksualne bardzo często oceniane są jako „trudne”, nieadekwatne społecznie, czy nawet dewiacyjne. A z kolei efektem tych tzw. trudnych zachowań seksualnych jest stygmatyzacja i </a:t>
            </a:r>
            <a:r>
              <a:rPr lang="pl-PL" dirty="0" smtClean="0"/>
              <a:t>izolacja społeczna</a:t>
            </a:r>
            <a:r>
              <a:rPr lang="pl-PL" dirty="0" smtClean="0"/>
              <a:t>. To przyczynia sie do kreowania lub umacniania negatywnego wizerunku seksualności osób niepełnosprawnych.</a:t>
            </a:r>
          </a:p>
          <a:p>
            <a:pPr algn="just"/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„Trudne” zachowanie seksualne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ogranicza lub wyklucza uczestnictwo </a:t>
            </a:r>
            <a:br>
              <a:rPr lang="pl-PL" dirty="0" smtClean="0"/>
            </a:br>
            <a:r>
              <a:rPr lang="pl-PL" dirty="0" smtClean="0"/>
              <a:t>w społeczeństwie (skutkiem tego jest izolacja - umieszczenie w szpitalu, przetrzymywanie </a:t>
            </a:r>
            <a:br>
              <a:rPr lang="pl-PL" dirty="0" smtClean="0"/>
            </a:br>
            <a:r>
              <a:rPr lang="pl-PL" dirty="0" smtClean="0"/>
              <a:t>w domu itp</a:t>
            </a:r>
            <a:r>
              <a:rPr lang="pl-PL" dirty="0" smtClean="0"/>
              <a:t>.),</a:t>
            </a:r>
            <a:endParaRPr lang="pl-PL" dirty="0" smtClean="0"/>
          </a:p>
          <a:p>
            <a:pPr algn="just"/>
            <a:r>
              <a:rPr lang="pl-PL" dirty="0" smtClean="0"/>
              <a:t>ogranicza możliwość wyboru i autonomii, ponieważ określone zachowanie seksualne zajmuje nieproporcjonalną ilość czasu i uwagi osoby, ograniczając wybór innych zachowań </a:t>
            </a:r>
            <a:br>
              <a:rPr lang="pl-PL" dirty="0" smtClean="0"/>
            </a:br>
            <a:r>
              <a:rPr lang="pl-PL" dirty="0" smtClean="0"/>
              <a:t>i nawiązywania </a:t>
            </a:r>
            <a:r>
              <a:rPr lang="pl-PL" dirty="0" smtClean="0"/>
              <a:t>relacji,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„Trudne” zachowanie seksualne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uniemożliwia nabywanie nowych umiejętności lub/i jest efektem ubogiej wiedzy i kompetencji społecznych w zakresie np. higieny osobistej czy komunikacji </a:t>
            </a:r>
            <a:r>
              <a:rPr lang="pl-PL" dirty="0" smtClean="0"/>
              <a:t>interpersonalnej,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przyczynia sie do wytworzenia negatywnej opinii na temat danej osoby (np. jako zagrażającej innym</a:t>
            </a:r>
            <a:r>
              <a:rPr lang="pl-PL" dirty="0" smtClean="0"/>
              <a:t>),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„Trudne” zachowanie seksualne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może być postrzegane jako bariera </a:t>
            </a:r>
            <a:br>
              <a:rPr lang="pl-PL" dirty="0" smtClean="0"/>
            </a:br>
            <a:r>
              <a:rPr lang="pl-PL" dirty="0" smtClean="0"/>
              <a:t>w funkcjonowaniu społecznym i, tym samym, może przyczyniać sie do wykluczania osoby niepełnosprawnej z uczestnictwa w życiu rodzinnym, kontaktach z rówieśnikami, sąsiadami czy terapeutami.</a:t>
            </a:r>
          </a:p>
          <a:p>
            <a:pPr algn="just">
              <a:buNone/>
            </a:pPr>
            <a:r>
              <a:rPr lang="pl-PL" dirty="0" smtClean="0"/>
              <a:t>    </a:t>
            </a:r>
          </a:p>
          <a:p>
            <a:pPr>
              <a:buNone/>
            </a:pPr>
            <a:r>
              <a:rPr lang="pl-PL" dirty="0" smtClean="0"/>
              <a:t>            (</a:t>
            </a:r>
            <a:r>
              <a:rPr lang="pl-PL" dirty="0" err="1" smtClean="0"/>
              <a:t>O’Brien</a:t>
            </a:r>
            <a:r>
              <a:rPr lang="pl-PL" dirty="0" smtClean="0"/>
              <a:t> 1987 za: </a:t>
            </a:r>
            <a:r>
              <a:rPr lang="pl-PL" dirty="0" err="1" smtClean="0"/>
              <a:t>Craft</a:t>
            </a:r>
            <a:r>
              <a:rPr lang="pl-PL" dirty="0" smtClean="0"/>
              <a:t> 1994, Beisert 2006)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106</TotalTime>
  <Words>748</Words>
  <Application>Microsoft Office PowerPoint</Application>
  <PresentationFormat>Pokaz na ekranie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Wielkomiejski</vt:lpstr>
      <vt:lpstr>Seksualność osób  z niepełnosprawnością intelektualną</vt:lpstr>
      <vt:lpstr>Prawa wynikające z Powszechnej Deklaracji Praw Seksualnych:</vt:lpstr>
      <vt:lpstr>Prawa wynikające z Powszechnej Deklaracji Praw Seksualnych:</vt:lpstr>
      <vt:lpstr>Dojrzewanie osób  z niepełnosprawnością intelektualną</vt:lpstr>
      <vt:lpstr>Dojrzewanie osób  z niepełnosprawnością intelektualną</vt:lpstr>
      <vt:lpstr>„Trudne” zachowanie seksualne</vt:lpstr>
      <vt:lpstr>„Trudne” zachowanie seksualne</vt:lpstr>
      <vt:lpstr>„Trudne” zachowanie seksualne</vt:lpstr>
      <vt:lpstr>„Trudne” zachowanie seksualne</vt:lpstr>
      <vt:lpstr>Masturbacja jako jedna z podstawowych form realizowania potrzeb seksualnych osób  z niepełnosprawnością intelektualną </vt:lpstr>
      <vt:lpstr>Masturbacja jako jedna z podstawowych form realizowania potrzeb seksualnych osób  z niepełnosprawnością intelektualną </vt:lpstr>
      <vt:lpstr>Masturbacja jako jedna z podstawowych form realizowania potrzeb seksualnych osób  z niepełnosprawnością intelektualną </vt:lpstr>
      <vt:lpstr>Masturbacja jako jedna z podstawowych form realizowania potrzeb seksualnych osób  z niepełnosprawnością intelektualną </vt:lpstr>
      <vt:lpstr>Reagowanie na „trudne”  zachowania seksualne </vt:lpstr>
      <vt:lpstr>Reagowanie na „trudne”  zachowania seksualne</vt:lpstr>
      <vt:lpstr>Praca w aspekcie seksualności osoby niepełnosprawnej intelektualnie </vt:lpstr>
      <vt:lpstr>Praca w aspekcie seksualności osoby niepełnosprawnej intelektualnie </vt:lpstr>
      <vt:lpstr>Edukacja</vt:lpstr>
      <vt:lpstr>Edukacja</vt:lpstr>
      <vt:lpstr>Edukacja</vt:lpstr>
      <vt:lpstr>Edukacja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Seksualność osób  z niepełnosprawnością intelektualną</dc:title>
  <dc:creator>AK</dc:creator>
  <cp:lastModifiedBy>AK</cp:lastModifiedBy>
  <cp:revision>29</cp:revision>
  <dcterms:created xsi:type="dcterms:W3CDTF">2020-02-25T22:52:27Z</dcterms:created>
  <dcterms:modified xsi:type="dcterms:W3CDTF">2020-02-27T20:30:50Z</dcterms:modified>
</cp:coreProperties>
</file>