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68" r:id="rId4"/>
    <p:sldId id="269" r:id="rId5"/>
    <p:sldId id="272" r:id="rId6"/>
    <p:sldId id="273" r:id="rId7"/>
    <p:sldId id="274" r:id="rId8"/>
    <p:sldId id="258" r:id="rId9"/>
    <p:sldId id="261" r:id="rId10"/>
    <p:sldId id="264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64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oliniow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oliniow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oliniow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oliniow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oliniow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56E361-CBA7-4820-8684-06239BAAB9FE}" type="datetimeFigureOut">
              <a:rPr lang="pl-PL" smtClean="0"/>
              <a:pPr/>
              <a:t>18.08.2022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657B3F-69CD-4604-A7AF-3A1816F38F8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71670" y="2143117"/>
            <a:ext cx="6676794" cy="2005964"/>
          </a:xfrm>
        </p:spPr>
        <p:txBody>
          <a:bodyPr>
            <a:noAutofit/>
          </a:bodyPr>
          <a:lstStyle/>
          <a:p>
            <a:r>
              <a:rPr lang="pl-PL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MAMO</a:t>
            </a:r>
            <a:r>
              <a:rPr lang="pl-PL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TATO </a:t>
            </a:r>
            <a:br>
              <a:rPr lang="pl-PL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ZOSTANĘ </a:t>
            </a:r>
            <a:r>
              <a:rPr lang="pl-PL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PRZEDSZKOLAKIEM</a:t>
            </a:r>
            <a:r>
              <a:rPr lang="pl-PL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pl-PL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79129" y="4581128"/>
            <a:ext cx="6400800" cy="1752600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Jak przygotować dziecko do tak ważnego dnia w jego życiu?</a:t>
            </a:r>
          </a:p>
          <a:p>
            <a:endParaRPr lang="pl-PL" sz="9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Zapraszamy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do 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obejrzenia</a:t>
            </a:r>
            <a:r>
              <a:rPr lang="pl-PL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942" y="260648"/>
            <a:ext cx="3478704" cy="15967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709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27478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WAŻNE!!!  </a:t>
            </a:r>
            <a:r>
              <a:rPr lang="pl-PL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/>
            </a:r>
            <a:br>
              <a:rPr lang="pl-PL" dirty="0" smtClean="0">
                <a:solidFill>
                  <a:srgbClr val="00B050"/>
                </a:solidFill>
                <a:latin typeface="Arial Black" panose="020B0A04020102020204" pitchFamily="34" charset="0"/>
              </a:rPr>
            </a:br>
            <a:r>
              <a:rPr lang="pl-PL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PAMIĘTAJ </a:t>
            </a:r>
            <a:r>
              <a:rPr lang="pl-PL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O </a:t>
            </a:r>
            <a:r>
              <a:rPr lang="pl-PL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BEZPIECZEŃSTWIE </a:t>
            </a:r>
            <a:r>
              <a:rPr lang="pl-PL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INNYCH DZIECI:</a:t>
            </a:r>
            <a:endParaRPr lang="pl-PL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95" y="1600200"/>
            <a:ext cx="7035609" cy="4873625"/>
          </a:xfrm>
        </p:spPr>
      </p:pic>
    </p:spTree>
    <p:extLst>
      <p:ext uri="{BB962C8B-B14F-4D97-AF65-F5344CB8AC3E}">
        <p14:creationId xmlns="" xmlns:p14="http://schemas.microsoft.com/office/powerpoint/2010/main" val="365218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Autofit/>
          </a:bodyPr>
          <a:lstStyle/>
          <a:p>
            <a:endParaRPr lang="pl-PL" sz="40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DZIĘKUJEMY </a:t>
            </a:r>
            <a:r>
              <a:rPr lang="pl-PL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ZA ZAUFANIE!</a:t>
            </a:r>
            <a:endParaRPr lang="pl-PL" i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l-PL" i="1" dirty="0" smtClean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l-PL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Dobrze </a:t>
            </a:r>
            <a:r>
              <a:rPr lang="pl-PL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przygotowani i świadomi Rodzice </a:t>
            </a:r>
            <a:endParaRPr lang="pl-PL" i="1" dirty="0" smtClean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pl-PL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to </a:t>
            </a:r>
            <a:r>
              <a:rPr lang="pl-PL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połowa sukcesu, o drugą połowę </a:t>
            </a:r>
            <a:r>
              <a:rPr lang="pl-PL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my zadbamy - </a:t>
            </a:r>
            <a:r>
              <a:rPr lang="pl-PL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Nauczyciele</a:t>
            </a:r>
            <a:r>
              <a:rPr lang="pl-PL" i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 algn="ctr">
              <a:buNone/>
            </a:pPr>
            <a:endParaRPr lang="pl-PL" sz="1050" dirty="0" smtClean="0"/>
          </a:p>
          <a:p>
            <a:pPr marL="0" indent="0" algn="ctr">
              <a:buNone/>
            </a:pPr>
            <a:r>
              <a:rPr lang="pl-PL" dirty="0" smtClean="0"/>
              <a:t>Trzymamy kciuki i czekamy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na </a:t>
            </a:r>
            <a:r>
              <a:rPr lang="pl-PL" dirty="0" smtClean="0"/>
              <a:t>Państwa</a:t>
            </a:r>
            <a:r>
              <a:rPr lang="pl-PL" dirty="0" smtClean="0"/>
              <a:t> pociechy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>
                <a:solidFill>
                  <a:srgbClr val="0070C0"/>
                </a:solidFill>
              </a:rPr>
              <a:t>DO ZOBACZENIA JUŻ WKRÓTCE!</a:t>
            </a:r>
            <a:endParaRPr lang="pl-PL" b="1" dirty="0">
              <a:solidFill>
                <a:srgbClr val="0070C0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22" y="285728"/>
            <a:ext cx="3643338" cy="12858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899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DROGA MAMO, DROGI TATO…</a:t>
            </a:r>
            <a:endParaRPr lang="pl-PL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pl-PL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września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zbliża się wielkimi krokami, a Wasze dziecko rozpocznie niezwykle ważny etap w swoim życiu.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Będzie to wyjątkowa chwila również dla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Was -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pojawi się wzruszenie, łzy oraz stres.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Rozpoczęcie edukacji przedszkolnej to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BARDZO 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DOBRA  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DECYZJA </a:t>
            </a:r>
            <a:r>
              <a:rPr lang="pl-PL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Początki są trudne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 tylko dla Was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Waszych pociech,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ale także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dla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 nauczycieli, jednak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pozytywne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nastawienie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dobra współpraca zaowocuje uśmiechem na twarzy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Waszego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dziecka.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357322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Organizacja – jak wygląda dzień </a:t>
            </a:r>
            <a:br>
              <a:rPr lang="pl-PL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 przedszkolu?</a:t>
            </a:r>
            <a:endParaRPr lang="pl-PL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857364"/>
            <a:ext cx="8215370" cy="46165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5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Nasze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Przedszkole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jest czynne w godzinach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6:30-16:30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pl-PL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Prosimy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 przyprowadzanie dzieci do godz. 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8:30</a:t>
            </a:r>
            <a:r>
              <a:rPr lang="pl-PL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 uwagi na organizację śniadania.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l-PL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godzinach od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7:30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pl-PL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12:30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realizowane są godziny bezpłatnego nauczania, wychowania  i opieki dla wszystkich dzieci </a:t>
            </a:r>
            <a:endParaRPr lang="pl-PL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Miejskiego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Przedszkola Nr 2 w Bochni.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RAMOWY PLAN DNIA W NASZYM PRZEDSZKOLU:</a:t>
            </a:r>
            <a:endParaRPr lang="pl-PL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186766" cy="554528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sz="2900" b="1" dirty="0" smtClean="0"/>
              <a:t/>
            </a:r>
            <a:br>
              <a:rPr lang="pl-PL" sz="2900" b="1" dirty="0" smtClean="0"/>
            </a:br>
            <a:endParaRPr lang="pl-PL" sz="2900" b="1" dirty="0" smtClean="0"/>
          </a:p>
          <a:p>
            <a:pPr marL="0" indent="0">
              <a:buNone/>
            </a:pP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6:30-16:30</a:t>
            </a: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 Wspieranie całościowego rozwoju dziecka poprzez organizację zajęć   </a:t>
            </a:r>
            <a:br>
              <a:rPr lang="pl-PL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                     kierowanych i niekierowanych z całą grupą, w zespołach i   </a:t>
            </a:r>
            <a:br>
              <a:rPr lang="pl-PL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                     indywidualnie w sali lub ogrodzie, realizacja podstawy programowej </a:t>
            </a:r>
            <a:br>
              <a:rPr lang="pl-PL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                     wychowania przedszkolnego wg wybranego programu wychowania </a:t>
            </a:r>
            <a:br>
              <a:rPr lang="pl-PL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                     przedszkolnego dostosowanego do wieku, możliwości i  zainteresowań </a:t>
            </a:r>
            <a:br>
              <a:rPr lang="pl-PL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                     dzieci, udział w zajęciach z języka angielskiego, religii, rytmiki.</a:t>
            </a:r>
          </a:p>
          <a:p>
            <a:pPr marL="0" indent="0">
              <a:buNone/>
            </a:pP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6:30-8:30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    Przychodzenie dzieci do przedszkola, samodzielne zabawy, zajęcia</a:t>
            </a:r>
          </a:p>
          <a:p>
            <a:pPr marL="0" indent="0">
              <a:buNone/>
            </a:pP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                    niekierowane, praca indywidualna.</a:t>
            </a:r>
          </a:p>
          <a:p>
            <a:pPr marL="0" indent="0">
              <a:buNone/>
            </a:pP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8:30 i 9:00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  Śniadanie</a:t>
            </a: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9:00 10:00 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  Zajęcia kierowane dydaktyczno-wychowawczo-opiekuńcze z całą </a:t>
            </a:r>
            <a:br>
              <a:rPr lang="pl-PL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                     grupą.</a:t>
            </a:r>
          </a:p>
          <a:p>
            <a:pPr marL="0" indent="0">
              <a:buNone/>
            </a:pP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10:00-11.30   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Pobyt na powietrzu.</a:t>
            </a:r>
          </a:p>
          <a:p>
            <a:pPr marL="0" indent="0">
              <a:buNone/>
            </a:pP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11:30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i </a:t>
            </a: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12:00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Obiad.</a:t>
            </a:r>
          </a:p>
          <a:p>
            <a:pPr marL="0" indent="0">
              <a:buNone/>
            </a:pP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12:00-13:30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  Relaksacja, aktywność twórcza, samodzielne zabawy, zajęcia</a:t>
            </a:r>
          </a:p>
          <a:p>
            <a:pPr marL="0" indent="0">
              <a:buNone/>
            </a:pP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                      niekierowane, praca indywidualna.</a:t>
            </a:r>
          </a:p>
          <a:p>
            <a:pPr marL="0" indent="0">
              <a:buNone/>
            </a:pP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13:30-14:00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  Podwieczorek.</a:t>
            </a:r>
          </a:p>
          <a:p>
            <a:pPr marL="0" indent="0">
              <a:buNone/>
            </a:pPr>
            <a:r>
              <a:rPr lang="pl-PL" sz="2900" b="1" dirty="0" smtClean="0">
                <a:latin typeface="Times New Roman" pitchFamily="18" charset="0"/>
                <a:cs typeface="Times New Roman" pitchFamily="18" charset="0"/>
              </a:rPr>
              <a:t>14:00- 16:30</a:t>
            </a: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 Zabawy integracyjne, zajęcia wspomagające i korygujące rozwój </a:t>
            </a:r>
            <a:br>
              <a:rPr lang="pl-PL" sz="2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                        dziecka.</a:t>
            </a:r>
          </a:p>
          <a:p>
            <a:pPr marL="0" indent="0">
              <a:buNone/>
            </a:pP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                      Pobyt na powietrzu. Kontakty indywidualne z rodzicami.</a:t>
            </a:r>
          </a:p>
          <a:p>
            <a:pPr marL="0" indent="0">
              <a:buNone/>
            </a:pPr>
            <a:r>
              <a:rPr lang="pl-PL" sz="2900" dirty="0" smtClean="0">
                <a:latin typeface="Times New Roman" pitchFamily="18" charset="0"/>
                <a:cs typeface="Times New Roman" pitchFamily="18" charset="0"/>
              </a:rPr>
              <a:t>                        Rozchodzenie się dzieci. Czynności organizacyjne.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Odpłatność w przedszkolu !</a:t>
            </a:r>
            <a:endParaRPr lang="pl-PL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972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Pobyt dzieci w Przedszkolu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godz. </a:t>
            </a:r>
            <a:r>
              <a:rPr lang="pl-PL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7:30-12:30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bezpłatny. </a:t>
            </a:r>
          </a:p>
          <a:p>
            <a:pPr marL="0" indent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każdą dodatkową godzinę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pobytu poza bezpłatnym nauczaniem i wychowaniem płatność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wynosi 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zł.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Dzienna opłata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wyżywienie to kwota </a:t>
            </a:r>
            <a:r>
              <a:rPr lang="pl-PL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8 zł.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 trzy posiłki oraz </a:t>
            </a:r>
            <a:r>
              <a:rPr lang="pl-PL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6,50 zł.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 dwa posiłki. </a:t>
            </a:r>
          </a:p>
          <a:p>
            <a:pPr marL="0" indent="0"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Opłaty należy regulować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przelewem na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podane konto.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l-PL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przypadku całodziennej nieobecności dziecka przysługuje zwrot opłaty za żywienie.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Wyprawka – co przynieść do przedszkola? </a:t>
            </a:r>
            <a:endParaRPr lang="pl-PL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7467600" cy="4143404"/>
          </a:xfrm>
        </p:spPr>
        <p:txBody>
          <a:bodyPr>
            <a:normAutofit/>
          </a:bodyPr>
          <a:lstStyle/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Wygodne ubranka –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cebulkę”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Pantofle na rzepy –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podpisem /imię i nazwisko/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Ubranie na zmianę – zostawione w szatni</a:t>
            </a:r>
          </a:p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Mała poduszka typu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„jasiek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” i kocyk –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podpisem /imię i nazwisko/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Duża paczka chusteczek higienicznych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algn="ctr"/>
            <a:r>
              <a:rPr lang="pl-PL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ADAPTACJA DO PRZEDSZKOLA!</a:t>
            </a:r>
            <a:endParaRPr lang="pl-PL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l-PL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Przyjście do </a:t>
            </a:r>
            <a:r>
              <a:rPr lang="pl-PL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Przedszkola </a:t>
            </a:r>
            <a:r>
              <a:rPr lang="pl-PL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 przełom w życiu dziecka i oznacza konieczność przystosowania się do zmian w wielu aspektach.</a:t>
            </a:r>
          </a:p>
          <a:p>
            <a:pPr marL="0" indent="0" algn="ctr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l-PL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Najważniejsze </a:t>
            </a:r>
            <a:r>
              <a:rPr lang="pl-PL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pl-PL" sz="29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- przezwyciężenie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naturalnego stresu adaptacyjnego,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- pierwsze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dłuższe rozstanie z rodzicami i domem,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- pokonanie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niepewności przed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nieznanym,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poznanie nowego miejsca i jego zwyczajów,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- podporządkowanie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się regułom obowiązującym w przedszkolu,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- konieczność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radzenia sobie w nowych warunkach,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- poznanie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nowych, dorosłych osób, które będą się nim opiekować,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- przebywanie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w dużej grupie rówieśników,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- podjęcie 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i sprostanie nowym zadaniom edukacyjnym.</a:t>
            </a:r>
            <a:r>
              <a:rPr lang="pl-PL" sz="2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300" dirty="0" smtClean="0">
                <a:latin typeface="Times New Roman" pitchFamily="18" charset="0"/>
                <a:cs typeface="Times New Roman" pitchFamily="18" charset="0"/>
              </a:rPr>
            </a:br>
            <a:endParaRPr lang="pl-PL" sz="2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JAK </a:t>
            </a:r>
            <a:r>
              <a:rPr lang="pl-PL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UŁATWIĆ DZIECKU ADAPTACJĘ </a:t>
            </a:r>
            <a:r>
              <a:rPr lang="pl-PL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PRZEDSZKOLU CZYLI… </a:t>
            </a:r>
            <a:r>
              <a:rPr lang="pl-PL" sz="27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dobre rady dla rodziców!</a:t>
            </a:r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pl-PL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142984"/>
            <a:ext cx="7643866" cy="5572164"/>
          </a:xfrm>
        </p:spPr>
        <p:txBody>
          <a:bodyPr>
            <a:noAutofit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pl-PL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Żegnaj się krótko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(uśmiech, buziak) – im dłużej zostajesz i przekonujesz dziecko tym gorzej, ponieważ wszelkiego rodzaju obietnice i zapewnienia stają się dla dziecka męczące i drażliwe. 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Nie </a:t>
            </a:r>
            <a:r>
              <a:rPr lang="pl-PL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wchodź z dzieckiem </a:t>
            </a:r>
            <a:r>
              <a:rPr lang="pl-PL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 sali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– oszczędzisz smutku i żalu innym dzieciom (tym, które zostały już same). 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Nie ulegaj emocjom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- patrząc na rozpacz dziecka po rozstaniu pamiętaj, że nie robisz mu żadnej krzywdy. Przedszkole jest mu potrzebne, gdy się z nim oswoi, na pewno je polubi. 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Bądź </a:t>
            </a:r>
            <a:r>
              <a:rPr lang="pl-PL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spokojny i stanowczy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– to doda pewności dziecku i pozwoli mu łatwiej oswoić się z nową sytuacją. 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Wyjaśnij </a:t>
            </a:r>
            <a:r>
              <a:rPr lang="pl-PL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dziecku, że pod Twoją nieobecność może korzystać z pomocy </a:t>
            </a:r>
            <a:r>
              <a:rPr lang="pl-PL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pracowników Przedszkola.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każdym problemem może przyjść do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osób opiekujących się dziećmi,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szczególnie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, gdy ma potrzebę fizjologiczną, 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gdy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płacze i tęskni za domem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Nie zabieraj dziecka do domu, kiedy płacze przy rozstaniu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gdy raz ulegniesz, będzie coraz trudniej. 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Twój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Maluszek łzami wymusi kolejny powrót do domu.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Jeśli </a:t>
            </a:r>
            <a:r>
              <a:rPr lang="pl-PL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rozstanie z mamą jest dla maluszka bardzo bolesne</a:t>
            </a:r>
            <a:r>
              <a:rPr lang="pl-PL" sz="1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Przedszkola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może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 przyprowadzić dziecko inna osoba z rodziny,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przynajmniej przez pierwsze dni. 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pl-PL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Witaj </a:t>
            </a:r>
            <a:r>
              <a:rPr lang="pl-PL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dziecko z </a:t>
            </a:r>
            <a:r>
              <a:rPr lang="pl-PL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uśmiechem</a:t>
            </a:r>
            <a:r>
              <a:rPr lang="pl-PL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sz="1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gdy 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je odbierasz i ciesz się razem z nim, gdy następnego dnia idzie do 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Przedszkola</a:t>
            </a:r>
            <a:r>
              <a:rPr lang="pl-PL" sz="1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906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MAMO, TATO GDY ODPROWADZASZ MNIE DO PRZEDSZKOLA NIE MÓW MI:</a:t>
            </a:r>
            <a:endParaRPr lang="pl-PL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lipsa 3"/>
          <p:cNvSpPr/>
          <p:nvPr/>
        </p:nvSpPr>
        <p:spPr>
          <a:xfrm>
            <a:off x="467544" y="1844824"/>
            <a:ext cx="288032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 BÓJ SIĘ!</a:t>
            </a:r>
            <a:endParaRPr lang="pl-PL" dirty="0"/>
          </a:p>
        </p:txBody>
      </p:sp>
      <p:sp>
        <p:nvSpPr>
          <p:cNvPr id="5" name="Elipsa 4"/>
          <p:cNvSpPr/>
          <p:nvPr/>
        </p:nvSpPr>
        <p:spPr>
          <a:xfrm>
            <a:off x="4283968" y="1844824"/>
            <a:ext cx="288032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PRZEPRASZAM,ALE MUSISZ </a:t>
            </a:r>
            <a:r>
              <a:rPr lang="pl-PL" dirty="0"/>
              <a:t>T</a:t>
            </a:r>
            <a:r>
              <a:rPr lang="pl-PL" dirty="0" smtClean="0"/>
              <a:t>U DZISIAJ ZOSTAĆ!</a:t>
            </a:r>
            <a:endParaRPr lang="pl-PL" dirty="0"/>
          </a:p>
        </p:txBody>
      </p:sp>
      <p:sp>
        <p:nvSpPr>
          <p:cNvPr id="6" name="Elipsa 5"/>
          <p:cNvSpPr/>
          <p:nvPr/>
        </p:nvSpPr>
        <p:spPr>
          <a:xfrm>
            <a:off x="2555776" y="3501008"/>
            <a:ext cx="302433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PRZYKRO MI, ALE MUSZĘ IŚĆ DO PRACY!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0528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343</TotalTime>
  <Words>611</Words>
  <Application>Microsoft Office PowerPoint</Application>
  <PresentationFormat>Pokaz na ekranie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Wykusz</vt:lpstr>
      <vt:lpstr> MAMO, TATO  ZOSTANĘ PRZEDSZKOLAKIEM!</vt:lpstr>
      <vt:lpstr>DROGA MAMO, DROGI TATO…</vt:lpstr>
      <vt:lpstr>Organizacja – jak wygląda dzień  w przedszkolu?</vt:lpstr>
      <vt:lpstr>RAMOWY PLAN DNIA W NASZYM PRZEDSZKOLU:</vt:lpstr>
      <vt:lpstr>Odpłatność w przedszkolu !</vt:lpstr>
      <vt:lpstr>Wyprawka – co przynieść do przedszkola? </vt:lpstr>
      <vt:lpstr>ADAPTACJA DO PRZEDSZKOLA!</vt:lpstr>
      <vt:lpstr>                     JAK UŁATWIĆ DZIECKU ADAPTACJĘ  W PRZEDSZKOLU CZYLI… dobre rady dla rodziców! </vt:lpstr>
      <vt:lpstr>MAMO, TATO GDY ODPROWADZASZ MNIE DO PRZEDSZKOLA NIE MÓW MI:</vt:lpstr>
      <vt:lpstr>WAŻNE!!!   PAMIĘTAJ O BEZPIECZEŃSTWIE INNYCH DZIECI: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MAMO, TATO ZOSTANĘ PREDSZKOLAKIEM!</dc:title>
  <dc:creator>Wiktoria</dc:creator>
  <cp:lastModifiedBy>Dyrektor</cp:lastModifiedBy>
  <cp:revision>78</cp:revision>
  <dcterms:created xsi:type="dcterms:W3CDTF">2020-08-10T14:34:45Z</dcterms:created>
  <dcterms:modified xsi:type="dcterms:W3CDTF">2022-08-18T13:49:04Z</dcterms:modified>
</cp:coreProperties>
</file>